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layfair Display" charset="1" panose="00000500000000000000"/>
      <p:regular r:id="rId10"/>
    </p:embeddedFont>
    <p:embeddedFont>
      <p:font typeface="Playfair Display Bold" charset="1" panose="00000800000000000000"/>
      <p:regular r:id="rId11"/>
    </p:embeddedFont>
    <p:embeddedFont>
      <p:font typeface="Playfair Display Italics" charset="1" panose="00000500000000000000"/>
      <p:regular r:id="rId12"/>
    </p:embeddedFont>
    <p:embeddedFont>
      <p:font typeface="Playfair Display Bold Italics" charset="1" panose="00000800000000000000"/>
      <p:regular r:id="rId13"/>
    </p:embeddedFont>
    <p:embeddedFont>
      <p:font typeface="Playfair Display Heavy" charset="1" panose="00000A00000000000000"/>
      <p:regular r:id="rId14"/>
    </p:embeddedFont>
    <p:embeddedFont>
      <p:font typeface="Playfair Display Heavy Italics" charset="1" panose="00000A00000000000000"/>
      <p:regular r:id="rId15"/>
    </p:embeddedFont>
    <p:embeddedFont>
      <p:font typeface="Public Sans" charset="1" panose="00000000000000000000"/>
      <p:regular r:id="rId16"/>
    </p:embeddedFont>
    <p:embeddedFont>
      <p:font typeface="Public Sans Bold" charset="1" panose="00000000000000000000"/>
      <p:regular r:id="rId17"/>
    </p:embeddedFont>
    <p:embeddedFont>
      <p:font typeface="Public Sans Italics" charset="1" panose="00000000000000000000"/>
      <p:regular r:id="rId18"/>
    </p:embeddedFont>
    <p:embeddedFont>
      <p:font typeface="Public Sans Bold Italics" charset="1" panose="00000000000000000000"/>
      <p:regular r:id="rId19"/>
    </p:embeddedFont>
    <p:embeddedFont>
      <p:font typeface="Public Sans Thin" charset="1" panose="00000000000000000000"/>
      <p:regular r:id="rId20"/>
    </p:embeddedFont>
    <p:embeddedFont>
      <p:font typeface="Public Sans Thin Italics" charset="1" panose="00000000000000000000"/>
      <p:regular r:id="rId21"/>
    </p:embeddedFont>
    <p:embeddedFont>
      <p:font typeface="Public Sans Medium" charset="1" panose="00000000000000000000"/>
      <p:regular r:id="rId22"/>
    </p:embeddedFont>
    <p:embeddedFont>
      <p:font typeface="Public Sans Medium Italics" charset="1" panose="00000000000000000000"/>
      <p:regular r:id="rId23"/>
    </p:embeddedFont>
    <p:embeddedFont>
      <p:font typeface="Public Sans Heavy" charset="1" panose="00000000000000000000"/>
      <p:regular r:id="rId24"/>
    </p:embeddedFont>
    <p:embeddedFont>
      <p:font typeface="Public Sans Heavy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https://www.nature.com/articles/s41467-020-20692-1#ref-CR40" TargetMode="External" Type="http://schemas.openxmlformats.org/officeDocument/2006/relationships/hyperlink"/></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https://www.researchgate.net/publication/257351781_Exponential_stability_analysis_of_memristor-based_recurrent_neural_networks_with_time-varying_delays?_tp=eyJjb250ZXh0Ijp7ImZpcnN0UGFnZSI6Il9kaXJlY3QiLCJwYWdlIjoiX2RpcmVjdCJ9fQ" TargetMode="External" Type="http://schemas.openxmlformats.org/officeDocument/2006/relationships/hyperlink"/><Relationship Id="rId4" Target="https://www.researchgate.net/scientific-contributions/Shiping-Wen-32578382?_tp=eyJjb250ZXh0Ijp7ImZpcnN0UGFnZSI6Il9kaXJlY3QiLCJwYWdlIjoiX2RpcmVjdCJ9fQ"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https://www.techtarget.com/searchenterpriseai/definition/neural-network" TargetMode="External" Type="http://schemas.openxmlformats.org/officeDocument/2006/relationships/hyperlink"/><Relationship Id="rId4" Target="https://www.techtarget.com/searchcio/definition/artificial-neuron" TargetMode="External" Type="http://schemas.openxmlformats.org/officeDocument/2006/relationships/hyperlink"/><Relationship Id="rId5" Target="https://www.techtarget.com/searchcio/definition/artificial-neuron" TargetMode="External" Type="http://schemas.openxmlformats.org/officeDocument/2006/relationships/hyperlink"/></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https://en.wikipedia.org/wiki/Reservoir_computing" TargetMode="External" Type="http://schemas.openxmlformats.org/officeDocument/2006/relationships/hyperlink"/><Relationship Id="rId5" Target="https://en.wikipedia.org/wiki/Recurrent_neural_network" TargetMode="External" Type="http://schemas.openxmlformats.org/officeDocument/2006/relationships/hyperlink"/></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5904454" y="7589666"/>
            <a:ext cx="2195986" cy="2195986"/>
          </a:xfrm>
          <a:custGeom>
            <a:avLst/>
            <a:gdLst/>
            <a:ahLst/>
            <a:cxnLst/>
            <a:rect r="r" b="b" t="t" l="l"/>
            <a:pathLst>
              <a:path h="2195986" w="2195986">
                <a:moveTo>
                  <a:pt x="0" y="0"/>
                </a:moveTo>
                <a:lnTo>
                  <a:pt x="2195986" y="0"/>
                </a:lnTo>
                <a:lnTo>
                  <a:pt x="2195986" y="2195986"/>
                </a:lnTo>
                <a:lnTo>
                  <a:pt x="0" y="2195986"/>
                </a:lnTo>
                <a:lnTo>
                  <a:pt x="0" y="0"/>
                </a:lnTo>
                <a:close/>
              </a:path>
            </a:pathLst>
          </a:custGeom>
          <a:blipFill>
            <a:blip r:embed="rId2"/>
            <a:stretch>
              <a:fillRect l="0" t="0" r="0" b="0"/>
            </a:stretch>
          </a:blipFill>
        </p:spPr>
      </p:sp>
      <p:sp>
        <p:nvSpPr>
          <p:cNvPr name="TextBox 4" id="4"/>
          <p:cNvSpPr txBox="true"/>
          <p:nvPr/>
        </p:nvSpPr>
        <p:spPr>
          <a:xfrm rot="0">
            <a:off x="1006882" y="4728792"/>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a:rPr>
              <a:t>FOR NEUROMORPHIC RESERVOIR COMPUTING</a:t>
            </a:r>
          </a:p>
        </p:txBody>
      </p:sp>
      <p:sp>
        <p:nvSpPr>
          <p:cNvPr name="TextBox 5" id="5"/>
          <p:cNvSpPr txBox="true"/>
          <p:nvPr/>
        </p:nvSpPr>
        <p:spPr>
          <a:xfrm rot="0">
            <a:off x="850974" y="398841"/>
            <a:ext cx="16408332" cy="4017658"/>
          </a:xfrm>
          <a:prstGeom prst="rect">
            <a:avLst/>
          </a:prstGeom>
        </p:spPr>
        <p:txBody>
          <a:bodyPr anchor="t" rtlCol="false" tIns="0" lIns="0" bIns="0" rIns="0">
            <a:spAutoFit/>
          </a:bodyPr>
          <a:lstStyle/>
          <a:p>
            <a:pPr>
              <a:lnSpc>
                <a:spcPts val="15250"/>
              </a:lnSpc>
            </a:pPr>
            <a:r>
              <a:rPr lang="en-US" sz="16758" spc="83">
                <a:solidFill>
                  <a:srgbClr val="2B2C30"/>
                </a:solidFill>
                <a:latin typeface="Playfair Display"/>
              </a:rPr>
              <a:t>Dynamic memristors</a:t>
            </a:r>
          </a:p>
        </p:txBody>
      </p:sp>
      <p:sp>
        <p:nvSpPr>
          <p:cNvPr name="TextBox 6" id="6"/>
          <p:cNvSpPr txBox="true"/>
          <p:nvPr/>
        </p:nvSpPr>
        <p:spPr>
          <a:xfrm rot="0">
            <a:off x="1016407" y="8061576"/>
            <a:ext cx="11645550" cy="1282449"/>
          </a:xfrm>
          <a:prstGeom prst="rect">
            <a:avLst/>
          </a:prstGeom>
        </p:spPr>
        <p:txBody>
          <a:bodyPr anchor="t" rtlCol="false" tIns="0" lIns="0" bIns="0" rIns="0">
            <a:spAutoFit/>
          </a:bodyPr>
          <a:lstStyle/>
          <a:p>
            <a:pPr>
              <a:lnSpc>
                <a:spcPts val="5110"/>
              </a:lnSpc>
            </a:pPr>
            <a:r>
              <a:rPr lang="en-US" sz="3406">
                <a:solidFill>
                  <a:srgbClr val="2B2C30"/>
                </a:solidFill>
                <a:latin typeface="Public Sans"/>
              </a:rPr>
              <a:t>Maria Gragera Garces,</a:t>
            </a:r>
          </a:p>
          <a:p>
            <a:pPr>
              <a:lnSpc>
                <a:spcPts val="5110"/>
              </a:lnSpc>
            </a:pPr>
            <a:r>
              <a:rPr lang="en-US" sz="3406">
                <a:solidFill>
                  <a:srgbClr val="2B2C30"/>
                </a:solidFill>
                <a:latin typeface="Public Sans"/>
              </a:rPr>
              <a:t>16th of November 2023</a:t>
            </a:r>
          </a:p>
        </p:txBody>
      </p:sp>
      <p:sp>
        <p:nvSpPr>
          <p:cNvPr name="TextBox 7" id="7"/>
          <p:cNvSpPr txBox="true"/>
          <p:nvPr/>
        </p:nvSpPr>
        <p:spPr>
          <a:xfrm rot="0">
            <a:off x="13545543" y="8284422"/>
            <a:ext cx="2358911" cy="938229"/>
          </a:xfrm>
          <a:prstGeom prst="rect">
            <a:avLst/>
          </a:prstGeom>
        </p:spPr>
        <p:txBody>
          <a:bodyPr anchor="t" rtlCol="false" tIns="0" lIns="0" bIns="0" rIns="0">
            <a:spAutoFit/>
          </a:bodyPr>
          <a:lstStyle/>
          <a:p>
            <a:pPr>
              <a:lnSpc>
                <a:spcPts val="3547"/>
              </a:lnSpc>
            </a:pPr>
            <a:r>
              <a:rPr lang="en-US" sz="3897" spc="19">
                <a:solidFill>
                  <a:srgbClr val="2B2C30"/>
                </a:solidFill>
                <a:latin typeface="Playfair Display"/>
              </a:rPr>
              <a:t>University of Bath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879490" y="2004057"/>
            <a:ext cx="6518776" cy="7416572"/>
          </a:xfrm>
          <a:custGeom>
            <a:avLst/>
            <a:gdLst/>
            <a:ahLst/>
            <a:cxnLst/>
            <a:rect r="r" b="b" t="t" l="l"/>
            <a:pathLst>
              <a:path h="7416572" w="6518776">
                <a:moveTo>
                  <a:pt x="0" y="0"/>
                </a:moveTo>
                <a:lnTo>
                  <a:pt x="6518776" y="0"/>
                </a:lnTo>
                <a:lnTo>
                  <a:pt x="6518776" y="7416572"/>
                </a:lnTo>
                <a:lnTo>
                  <a:pt x="0" y="7416572"/>
                </a:lnTo>
                <a:lnTo>
                  <a:pt x="0" y="0"/>
                </a:lnTo>
                <a:close/>
              </a:path>
            </a:pathLst>
          </a:custGeom>
          <a:blipFill>
            <a:blip r:embed="rId2"/>
            <a:stretch>
              <a:fillRect l="0" t="0" r="-68689" b="0"/>
            </a:stretch>
          </a:blipFill>
        </p:spPr>
      </p:sp>
      <p:sp>
        <p:nvSpPr>
          <p:cNvPr name="Freeform 4" id="4"/>
          <p:cNvSpPr/>
          <p:nvPr/>
        </p:nvSpPr>
        <p:spPr>
          <a:xfrm flipH="false" flipV="false" rot="0">
            <a:off x="8666519" y="2385013"/>
            <a:ext cx="8592781" cy="6654661"/>
          </a:xfrm>
          <a:custGeom>
            <a:avLst/>
            <a:gdLst/>
            <a:ahLst/>
            <a:cxnLst/>
            <a:rect r="r" b="b" t="t" l="l"/>
            <a:pathLst>
              <a:path h="6654661" w="8592781">
                <a:moveTo>
                  <a:pt x="0" y="0"/>
                </a:moveTo>
                <a:lnTo>
                  <a:pt x="8592781" y="0"/>
                </a:lnTo>
                <a:lnTo>
                  <a:pt x="8592781" y="6654661"/>
                </a:lnTo>
                <a:lnTo>
                  <a:pt x="0" y="6654661"/>
                </a:lnTo>
                <a:lnTo>
                  <a:pt x="0" y="0"/>
                </a:lnTo>
                <a:close/>
              </a:path>
            </a:pathLst>
          </a:custGeom>
          <a:blipFill>
            <a:blip r:embed="rId3"/>
            <a:stretch>
              <a:fillRect l="0" t="0" r="0" b="0"/>
            </a:stretch>
          </a:blipFill>
        </p:spPr>
      </p:sp>
      <p:sp>
        <p:nvSpPr>
          <p:cNvPr name="TextBox 5" id="5"/>
          <p:cNvSpPr txBox="true"/>
          <p:nvPr/>
        </p:nvSpPr>
        <p:spPr>
          <a:xfrm rot="0">
            <a:off x="1254267" y="904875"/>
            <a:ext cx="20542364"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USE CASE: SPOKEN-DIGIT RECOGNITION </a:t>
            </a:r>
          </a:p>
        </p:txBody>
      </p:sp>
      <p:sp>
        <p:nvSpPr>
          <p:cNvPr name="TextBox 6" id="6"/>
          <p:cNvSpPr txBox="true"/>
          <p:nvPr/>
        </p:nvSpPr>
        <p:spPr>
          <a:xfrm rot="0">
            <a:off x="218360" y="9534525"/>
            <a:ext cx="18904690" cy="1419225"/>
          </a:xfrm>
          <a:prstGeom prst="rect">
            <a:avLst/>
          </a:prstGeom>
        </p:spPr>
        <p:txBody>
          <a:bodyPr anchor="t" rtlCol="false" tIns="0" lIns="0" bIns="0" rIns="0">
            <a:spAutoFit/>
          </a:bodyPr>
          <a:lstStyle/>
          <a:p>
            <a:pPr>
              <a:lnSpc>
                <a:spcPts val="3750"/>
              </a:lnSpc>
            </a:pPr>
            <a:r>
              <a:rPr lang="en-US" sz="2500">
                <a:solidFill>
                  <a:srgbClr val="737373"/>
                </a:solidFill>
                <a:latin typeface="Public Sans Italics"/>
              </a:rPr>
              <a:t>Fig 3 - ZHONG, Yanan, et al. Dynamic memristor-based reservoir computing for high-efficiency temporal signal processing</a:t>
            </a:r>
          </a:p>
          <a:p>
            <a:pPr>
              <a:lnSpc>
                <a:spcPts val="3750"/>
              </a:lnSpc>
            </a:pPr>
          </a:p>
          <a:p>
            <a:pPr>
              <a:lnSpc>
                <a:spcPts val="3750"/>
              </a:lnSpc>
            </a:pP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FDFEFE"/>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PATH TO IMPLEMENTATION</a:t>
            </a:r>
          </a:p>
        </p:txBody>
      </p:sp>
      <p:sp>
        <p:nvSpPr>
          <p:cNvPr name="AutoShape 3" id="3"/>
          <p:cNvSpPr/>
          <p:nvPr/>
        </p:nvSpPr>
        <p:spPr>
          <a:xfrm flipV="true">
            <a:off x="-5334005" y="1598836"/>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7620000" y="5438775"/>
            <a:ext cx="3086100" cy="323278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rPr>
              <a:t>Several studies showcased the use of dynamic memristors in building neuromorphic systems. Researchers demonstrated how memristors could be integrated into hardware platforms to replicate synaptic functionality.</a:t>
            </a:r>
          </a:p>
        </p:txBody>
      </p:sp>
      <p:sp>
        <p:nvSpPr>
          <p:cNvPr name="TextBox 5" id="5"/>
          <p:cNvSpPr txBox="true"/>
          <p:nvPr/>
        </p:nvSpPr>
        <p:spPr>
          <a:xfrm rot="0">
            <a:off x="7620000" y="3216198"/>
            <a:ext cx="2785647" cy="428625"/>
          </a:xfrm>
          <a:prstGeom prst="rect">
            <a:avLst/>
          </a:prstGeom>
        </p:spPr>
        <p:txBody>
          <a:bodyPr anchor="t" rtlCol="false" tIns="0" lIns="0" bIns="0" rIns="0">
            <a:spAutoFit/>
          </a:bodyPr>
          <a:lstStyle/>
          <a:p>
            <a:pPr>
              <a:lnSpc>
                <a:spcPts val="3480"/>
              </a:lnSpc>
            </a:pPr>
            <a:r>
              <a:rPr lang="en-US" sz="2900">
                <a:solidFill>
                  <a:srgbClr val="2B2C30"/>
                </a:solidFill>
                <a:latin typeface="Playfair Display Italics"/>
              </a:rPr>
              <a:t>2015</a:t>
            </a:r>
          </a:p>
        </p:txBody>
      </p:sp>
      <p:sp>
        <p:nvSpPr>
          <p:cNvPr name="TextBox 6" id="6"/>
          <p:cNvSpPr txBox="true"/>
          <p:nvPr/>
        </p:nvSpPr>
        <p:spPr>
          <a:xfrm rot="0">
            <a:off x="7620000" y="3635298"/>
            <a:ext cx="2785647" cy="1685925"/>
          </a:xfrm>
          <a:prstGeom prst="rect">
            <a:avLst/>
          </a:prstGeom>
        </p:spPr>
        <p:txBody>
          <a:bodyPr anchor="t" rtlCol="false" tIns="0" lIns="0" bIns="0" rIns="0">
            <a:spAutoFit/>
          </a:bodyPr>
          <a:lstStyle/>
          <a:p>
            <a:pPr>
              <a:lnSpc>
                <a:spcPts val="3359"/>
              </a:lnSpc>
            </a:pPr>
            <a:r>
              <a:rPr lang="en-US" sz="2799">
                <a:solidFill>
                  <a:srgbClr val="2B2C30"/>
                </a:solidFill>
                <a:latin typeface="Public Sans Bold"/>
              </a:rPr>
              <a:t>Memristor-Based Neuromorphic Systems</a:t>
            </a:r>
          </a:p>
        </p:txBody>
      </p:sp>
      <p:sp>
        <p:nvSpPr>
          <p:cNvPr name="TextBox 7" id="7"/>
          <p:cNvSpPr txBox="true"/>
          <p:nvPr/>
        </p:nvSpPr>
        <p:spPr>
          <a:xfrm rot="0">
            <a:off x="1006871" y="5438775"/>
            <a:ext cx="3086100" cy="323278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rPr>
              <a:t>The term "memristor" was coined by Leon Chua in 1971, but it wasn't until 2008 that researchers, including Stan Williams at Hewlett-Packard Labs, demonstrated the existence of dynamic memristive behavior in certain nanoscale materials.</a:t>
            </a:r>
          </a:p>
        </p:txBody>
      </p:sp>
      <p:sp>
        <p:nvSpPr>
          <p:cNvPr name="TextBox 8" id="8"/>
          <p:cNvSpPr txBox="true"/>
          <p:nvPr/>
        </p:nvSpPr>
        <p:spPr>
          <a:xfrm rot="0">
            <a:off x="1066800" y="3216198"/>
            <a:ext cx="2785647" cy="428625"/>
          </a:xfrm>
          <a:prstGeom prst="rect">
            <a:avLst/>
          </a:prstGeom>
        </p:spPr>
        <p:txBody>
          <a:bodyPr anchor="t" rtlCol="false" tIns="0" lIns="0" bIns="0" rIns="0">
            <a:spAutoFit/>
          </a:bodyPr>
          <a:lstStyle/>
          <a:p>
            <a:pPr>
              <a:lnSpc>
                <a:spcPts val="3480"/>
              </a:lnSpc>
            </a:pPr>
            <a:r>
              <a:rPr lang="en-US" sz="2900">
                <a:solidFill>
                  <a:srgbClr val="2B2C30"/>
                </a:solidFill>
                <a:latin typeface="Playfair Display Italics"/>
              </a:rPr>
              <a:t>2008</a:t>
            </a:r>
          </a:p>
        </p:txBody>
      </p:sp>
      <p:sp>
        <p:nvSpPr>
          <p:cNvPr name="TextBox 9" id="9"/>
          <p:cNvSpPr txBox="true"/>
          <p:nvPr/>
        </p:nvSpPr>
        <p:spPr>
          <a:xfrm rot="0">
            <a:off x="1066800" y="3635298"/>
            <a:ext cx="2785647" cy="1266825"/>
          </a:xfrm>
          <a:prstGeom prst="rect">
            <a:avLst/>
          </a:prstGeom>
        </p:spPr>
        <p:txBody>
          <a:bodyPr anchor="t" rtlCol="false" tIns="0" lIns="0" bIns="0" rIns="0">
            <a:spAutoFit/>
          </a:bodyPr>
          <a:lstStyle/>
          <a:p>
            <a:pPr>
              <a:lnSpc>
                <a:spcPts val="3359"/>
              </a:lnSpc>
            </a:pPr>
            <a:r>
              <a:rPr lang="en-US" sz="2799">
                <a:solidFill>
                  <a:srgbClr val="2B2C30"/>
                </a:solidFill>
                <a:latin typeface="Public Sans Bold"/>
              </a:rPr>
              <a:t>Discovery of Memristive Dynamics</a:t>
            </a:r>
          </a:p>
        </p:txBody>
      </p:sp>
      <p:sp>
        <p:nvSpPr>
          <p:cNvPr name="TextBox 10" id="10"/>
          <p:cNvSpPr txBox="true"/>
          <p:nvPr/>
        </p:nvSpPr>
        <p:spPr>
          <a:xfrm rot="0">
            <a:off x="4313436" y="5438775"/>
            <a:ext cx="3086100" cy="43186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rPr>
              <a:t>Researchers began to explore the use of memristors in neuromorphic circuits for their ability to mimic synapse-like behavior. Memristors were recognized for their potential in implementing synaptic plasticity, a key aspect of biological learning and memory.</a:t>
            </a:r>
          </a:p>
          <a:p>
            <a:pPr algn="l">
              <a:lnSpc>
                <a:spcPts val="2880"/>
              </a:lnSpc>
            </a:pPr>
          </a:p>
        </p:txBody>
      </p:sp>
      <p:sp>
        <p:nvSpPr>
          <p:cNvPr name="TextBox 11" id="11"/>
          <p:cNvSpPr txBox="true"/>
          <p:nvPr/>
        </p:nvSpPr>
        <p:spPr>
          <a:xfrm rot="0">
            <a:off x="4343400" y="3216198"/>
            <a:ext cx="2785647" cy="428625"/>
          </a:xfrm>
          <a:prstGeom prst="rect">
            <a:avLst/>
          </a:prstGeom>
        </p:spPr>
        <p:txBody>
          <a:bodyPr anchor="t" rtlCol="false" tIns="0" lIns="0" bIns="0" rIns="0">
            <a:spAutoFit/>
          </a:bodyPr>
          <a:lstStyle/>
          <a:p>
            <a:pPr>
              <a:lnSpc>
                <a:spcPts val="3480"/>
              </a:lnSpc>
            </a:pPr>
            <a:r>
              <a:rPr lang="en-US" sz="2900">
                <a:solidFill>
                  <a:srgbClr val="2B2C30"/>
                </a:solidFill>
                <a:latin typeface="Playfair Display Italics"/>
              </a:rPr>
              <a:t>2011</a:t>
            </a:r>
          </a:p>
        </p:txBody>
      </p:sp>
      <p:sp>
        <p:nvSpPr>
          <p:cNvPr name="TextBox 12" id="12"/>
          <p:cNvSpPr txBox="true"/>
          <p:nvPr/>
        </p:nvSpPr>
        <p:spPr>
          <a:xfrm rot="0">
            <a:off x="4343400" y="3635298"/>
            <a:ext cx="2785647" cy="1266825"/>
          </a:xfrm>
          <a:prstGeom prst="rect">
            <a:avLst/>
          </a:prstGeom>
        </p:spPr>
        <p:txBody>
          <a:bodyPr anchor="t" rtlCol="false" tIns="0" lIns="0" bIns="0" rIns="0">
            <a:spAutoFit/>
          </a:bodyPr>
          <a:lstStyle/>
          <a:p>
            <a:pPr>
              <a:lnSpc>
                <a:spcPts val="3359"/>
              </a:lnSpc>
            </a:pPr>
            <a:r>
              <a:rPr lang="en-US" sz="2799">
                <a:solidFill>
                  <a:srgbClr val="2B2C30"/>
                </a:solidFill>
                <a:latin typeface="Public Sans Bold"/>
              </a:rPr>
              <a:t>Memristors in Neuromorphic Circuits</a:t>
            </a:r>
          </a:p>
        </p:txBody>
      </p:sp>
      <p:sp>
        <p:nvSpPr>
          <p:cNvPr name="TextBox 13" id="13"/>
          <p:cNvSpPr txBox="true"/>
          <p:nvPr/>
        </p:nvSpPr>
        <p:spPr>
          <a:xfrm rot="0">
            <a:off x="10896600" y="5438775"/>
            <a:ext cx="3086100" cy="431863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rPr>
              <a:t>Ongoing research led to advancements in memristor technology, including improvements in materials, fabrication processes, and scalability. These developments enhanced the reliability and performance of memristors, making them more suitable for use in large-scale neuromorphic computing systems.</a:t>
            </a:r>
          </a:p>
        </p:txBody>
      </p:sp>
      <p:sp>
        <p:nvSpPr>
          <p:cNvPr name="TextBox 14" id="14"/>
          <p:cNvSpPr txBox="true"/>
          <p:nvPr/>
        </p:nvSpPr>
        <p:spPr>
          <a:xfrm rot="0">
            <a:off x="10896600" y="3216198"/>
            <a:ext cx="2785647" cy="428625"/>
          </a:xfrm>
          <a:prstGeom prst="rect">
            <a:avLst/>
          </a:prstGeom>
        </p:spPr>
        <p:txBody>
          <a:bodyPr anchor="t" rtlCol="false" tIns="0" lIns="0" bIns="0" rIns="0">
            <a:spAutoFit/>
          </a:bodyPr>
          <a:lstStyle/>
          <a:p>
            <a:pPr>
              <a:lnSpc>
                <a:spcPts val="3480"/>
              </a:lnSpc>
            </a:pPr>
            <a:r>
              <a:rPr lang="en-US" sz="2900">
                <a:solidFill>
                  <a:srgbClr val="2B2C30"/>
                </a:solidFill>
                <a:latin typeface="Playfair Display Italics"/>
              </a:rPr>
              <a:t>2017</a:t>
            </a:r>
          </a:p>
        </p:txBody>
      </p:sp>
      <p:sp>
        <p:nvSpPr>
          <p:cNvPr name="TextBox 15" id="15"/>
          <p:cNvSpPr txBox="true"/>
          <p:nvPr/>
        </p:nvSpPr>
        <p:spPr>
          <a:xfrm rot="0">
            <a:off x="10896600" y="3635298"/>
            <a:ext cx="2785647" cy="1266825"/>
          </a:xfrm>
          <a:prstGeom prst="rect">
            <a:avLst/>
          </a:prstGeom>
        </p:spPr>
        <p:txBody>
          <a:bodyPr anchor="t" rtlCol="false" tIns="0" lIns="0" bIns="0" rIns="0">
            <a:spAutoFit/>
          </a:bodyPr>
          <a:lstStyle/>
          <a:p>
            <a:pPr>
              <a:lnSpc>
                <a:spcPts val="3359"/>
              </a:lnSpc>
            </a:pPr>
            <a:r>
              <a:rPr lang="en-US" sz="2799">
                <a:solidFill>
                  <a:srgbClr val="2B2C30"/>
                </a:solidFill>
                <a:latin typeface="Public Sans Bold"/>
              </a:rPr>
              <a:t>Advances in Memristor Technology</a:t>
            </a:r>
          </a:p>
        </p:txBody>
      </p:sp>
      <p:sp>
        <p:nvSpPr>
          <p:cNvPr name="TextBox 16" id="16"/>
          <p:cNvSpPr txBox="true"/>
          <p:nvPr/>
        </p:nvSpPr>
        <p:spPr>
          <a:xfrm rot="0">
            <a:off x="14151371" y="5438775"/>
            <a:ext cx="3086100" cy="4680583"/>
          </a:xfrm>
          <a:prstGeom prst="rect">
            <a:avLst/>
          </a:prstGeom>
        </p:spPr>
        <p:txBody>
          <a:bodyPr anchor="t" rtlCol="false" tIns="0" lIns="0" bIns="0" rIns="0">
            <a:spAutoFit/>
          </a:bodyPr>
          <a:lstStyle/>
          <a:p>
            <a:pPr algn="l">
              <a:lnSpc>
                <a:spcPts val="2880"/>
              </a:lnSpc>
            </a:pPr>
            <a:r>
              <a:rPr lang="en-US" sz="1800">
                <a:solidFill>
                  <a:srgbClr val="2B2C30"/>
                </a:solidFill>
                <a:latin typeface="Public Sans"/>
              </a:rPr>
              <a:t>Research and development in dynamic memristors for neuromorphic computing continue to advance. As of my last knowledge update in January 2022, efforts are ongoing to optimize memristor-based architectures for various neuromorphic applications, including reservoir computing.</a:t>
            </a:r>
          </a:p>
          <a:p>
            <a:pPr algn="l">
              <a:lnSpc>
                <a:spcPts val="2880"/>
              </a:lnSpc>
            </a:pPr>
          </a:p>
        </p:txBody>
      </p:sp>
      <p:sp>
        <p:nvSpPr>
          <p:cNvPr name="TextBox 17" id="17"/>
          <p:cNvSpPr txBox="true"/>
          <p:nvPr/>
        </p:nvSpPr>
        <p:spPr>
          <a:xfrm rot="0">
            <a:off x="14173200" y="3216198"/>
            <a:ext cx="2785647" cy="428625"/>
          </a:xfrm>
          <a:prstGeom prst="rect">
            <a:avLst/>
          </a:prstGeom>
        </p:spPr>
        <p:txBody>
          <a:bodyPr anchor="t" rtlCol="false" tIns="0" lIns="0" bIns="0" rIns="0">
            <a:spAutoFit/>
          </a:bodyPr>
          <a:lstStyle/>
          <a:p>
            <a:pPr>
              <a:lnSpc>
                <a:spcPts val="3480"/>
              </a:lnSpc>
            </a:pPr>
            <a:r>
              <a:rPr lang="en-US" sz="2900">
                <a:solidFill>
                  <a:srgbClr val="2B2C30"/>
                </a:solidFill>
                <a:latin typeface="Playfair Display Italics"/>
              </a:rPr>
              <a:t>+ 2020</a:t>
            </a:r>
          </a:p>
        </p:txBody>
      </p:sp>
      <p:sp>
        <p:nvSpPr>
          <p:cNvPr name="TextBox 18" id="18"/>
          <p:cNvSpPr txBox="true"/>
          <p:nvPr/>
        </p:nvSpPr>
        <p:spPr>
          <a:xfrm rot="0">
            <a:off x="14173200" y="3635298"/>
            <a:ext cx="2785647" cy="1266825"/>
          </a:xfrm>
          <a:prstGeom prst="rect">
            <a:avLst/>
          </a:prstGeom>
        </p:spPr>
        <p:txBody>
          <a:bodyPr anchor="t" rtlCol="false" tIns="0" lIns="0" bIns="0" rIns="0">
            <a:spAutoFit/>
          </a:bodyPr>
          <a:lstStyle/>
          <a:p>
            <a:pPr>
              <a:lnSpc>
                <a:spcPts val="3359"/>
              </a:lnSpc>
            </a:pPr>
            <a:r>
              <a:rPr lang="en-US" sz="2799">
                <a:solidFill>
                  <a:srgbClr val="2B2C30"/>
                </a:solidFill>
                <a:latin typeface="Public Sans Bold"/>
              </a:rPr>
              <a:t>Continued Research and Integration</a:t>
            </a:r>
          </a:p>
        </p:txBody>
      </p:sp>
      <p:grpSp>
        <p:nvGrpSpPr>
          <p:cNvPr name="Group 19" id="19"/>
          <p:cNvGrpSpPr/>
          <p:nvPr/>
        </p:nvGrpSpPr>
        <p:grpSpPr>
          <a:xfrm rot="0">
            <a:off x="4343400" y="2756663"/>
            <a:ext cx="138677" cy="138677"/>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1" id="21"/>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2" id="22"/>
          <p:cNvGrpSpPr/>
          <p:nvPr/>
        </p:nvGrpSpPr>
        <p:grpSpPr>
          <a:xfrm rot="0">
            <a:off x="1028700" y="2756663"/>
            <a:ext cx="138677" cy="138677"/>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4" id="24"/>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5" id="25"/>
          <p:cNvGrpSpPr/>
          <p:nvPr/>
        </p:nvGrpSpPr>
        <p:grpSpPr>
          <a:xfrm rot="0">
            <a:off x="7620000" y="2756663"/>
            <a:ext cx="138677" cy="138677"/>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27" id="27"/>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8" id="28"/>
          <p:cNvGrpSpPr/>
          <p:nvPr/>
        </p:nvGrpSpPr>
        <p:grpSpPr>
          <a:xfrm rot="0">
            <a:off x="10896600" y="2756663"/>
            <a:ext cx="138677" cy="138677"/>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30" id="30"/>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31" id="31"/>
          <p:cNvGrpSpPr/>
          <p:nvPr/>
        </p:nvGrpSpPr>
        <p:grpSpPr>
          <a:xfrm rot="0">
            <a:off x="14173200" y="2756663"/>
            <a:ext cx="138677" cy="138677"/>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33" id="33"/>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AutoShape 34" id="34"/>
          <p:cNvSpPr/>
          <p:nvPr/>
        </p:nvSpPr>
        <p:spPr>
          <a:xfrm>
            <a:off x="1127760" y="2821239"/>
            <a:ext cx="17396401" cy="0"/>
          </a:xfrm>
          <a:prstGeom prst="line">
            <a:avLst/>
          </a:prstGeom>
          <a:ln cap="flat" w="9525">
            <a:solidFill>
              <a:srgbClr val="2B2C3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grpSp>
        <p:nvGrpSpPr>
          <p:cNvPr name="Group 3" id="3"/>
          <p:cNvGrpSpPr/>
          <p:nvPr/>
        </p:nvGrpSpPr>
        <p:grpSpPr>
          <a:xfrm rot="0">
            <a:off x="791932" y="2084046"/>
            <a:ext cx="3783488" cy="3855517"/>
            <a:chOff x="0" y="0"/>
            <a:chExt cx="5044650" cy="5140689"/>
          </a:xfrm>
        </p:grpSpPr>
        <p:pic>
          <p:nvPicPr>
            <p:cNvPr name="Picture 4" id="4"/>
            <p:cNvPicPr>
              <a:picLocks noChangeAspect="true"/>
            </p:cNvPicPr>
            <p:nvPr/>
          </p:nvPicPr>
          <p:blipFill>
            <a:blip r:embed="rId2"/>
            <a:srcRect l="0" t="496" r="0" b="496"/>
            <a:stretch>
              <a:fillRect/>
            </a:stretch>
          </p:blipFill>
          <p:spPr>
            <a:xfrm flipH="false" flipV="false">
              <a:off x="0" y="0"/>
              <a:ext cx="5044650" cy="5140689"/>
            </a:xfrm>
            <a:prstGeom prst="rect">
              <a:avLst/>
            </a:prstGeom>
          </p:spPr>
        </p:pic>
      </p:grpSp>
      <p:sp>
        <p:nvSpPr>
          <p:cNvPr name="Freeform 5" id="5"/>
          <p:cNvSpPr/>
          <p:nvPr/>
        </p:nvSpPr>
        <p:spPr>
          <a:xfrm flipH="false" flipV="false" rot="0">
            <a:off x="5090818" y="2727382"/>
            <a:ext cx="4207878" cy="2288831"/>
          </a:xfrm>
          <a:custGeom>
            <a:avLst/>
            <a:gdLst/>
            <a:ahLst/>
            <a:cxnLst/>
            <a:rect r="r" b="b" t="t" l="l"/>
            <a:pathLst>
              <a:path h="2288831" w="4207878">
                <a:moveTo>
                  <a:pt x="0" y="0"/>
                </a:moveTo>
                <a:lnTo>
                  <a:pt x="4207877" y="0"/>
                </a:lnTo>
                <a:lnTo>
                  <a:pt x="4207877" y="2288831"/>
                </a:lnTo>
                <a:lnTo>
                  <a:pt x="0" y="2288831"/>
                </a:lnTo>
                <a:lnTo>
                  <a:pt x="0" y="0"/>
                </a:lnTo>
                <a:close/>
              </a:path>
            </a:pathLst>
          </a:custGeom>
          <a:blipFill>
            <a:blip r:embed="rId3"/>
            <a:stretch>
              <a:fillRect l="0" t="0" r="0" b="0"/>
            </a:stretch>
          </a:blipFill>
        </p:spPr>
      </p:sp>
      <p:sp>
        <p:nvSpPr>
          <p:cNvPr name="Freeform 6" id="6"/>
          <p:cNvSpPr/>
          <p:nvPr/>
        </p:nvSpPr>
        <p:spPr>
          <a:xfrm flipH="false" flipV="false" rot="0">
            <a:off x="12247505" y="1965957"/>
            <a:ext cx="6665367" cy="3999220"/>
          </a:xfrm>
          <a:custGeom>
            <a:avLst/>
            <a:gdLst/>
            <a:ahLst/>
            <a:cxnLst/>
            <a:rect r="r" b="b" t="t" l="l"/>
            <a:pathLst>
              <a:path h="3999220" w="6665367">
                <a:moveTo>
                  <a:pt x="0" y="0"/>
                </a:moveTo>
                <a:lnTo>
                  <a:pt x="6665366" y="0"/>
                </a:lnTo>
                <a:lnTo>
                  <a:pt x="6665366" y="3999220"/>
                </a:lnTo>
                <a:lnTo>
                  <a:pt x="0" y="3999220"/>
                </a:lnTo>
                <a:lnTo>
                  <a:pt x="0" y="0"/>
                </a:lnTo>
                <a:close/>
              </a:path>
            </a:pathLst>
          </a:custGeom>
          <a:blipFill>
            <a:blip r:embed="rId4"/>
            <a:stretch>
              <a:fillRect l="0" t="0" r="0" b="0"/>
            </a:stretch>
          </a:blipFill>
        </p:spPr>
      </p:sp>
      <p:sp>
        <p:nvSpPr>
          <p:cNvPr name="Freeform 7" id="7"/>
          <p:cNvSpPr/>
          <p:nvPr/>
        </p:nvSpPr>
        <p:spPr>
          <a:xfrm flipH="false" flipV="false" rot="0">
            <a:off x="9813045" y="2503072"/>
            <a:ext cx="2821192" cy="3043566"/>
          </a:xfrm>
          <a:custGeom>
            <a:avLst/>
            <a:gdLst/>
            <a:ahLst/>
            <a:cxnLst/>
            <a:rect r="r" b="b" t="t" l="l"/>
            <a:pathLst>
              <a:path h="3043566" w="2821192">
                <a:moveTo>
                  <a:pt x="0" y="0"/>
                </a:moveTo>
                <a:lnTo>
                  <a:pt x="2821192" y="0"/>
                </a:lnTo>
                <a:lnTo>
                  <a:pt x="2821192" y="3043566"/>
                </a:lnTo>
                <a:lnTo>
                  <a:pt x="0" y="3043566"/>
                </a:lnTo>
                <a:lnTo>
                  <a:pt x="0" y="0"/>
                </a:lnTo>
                <a:close/>
              </a:path>
            </a:pathLst>
          </a:custGeom>
          <a:blipFill>
            <a:blip r:embed="rId5"/>
            <a:stretch>
              <a:fillRect l="-107880" t="-1217" r="0" b="-91474"/>
            </a:stretch>
          </a:blipFill>
        </p:spPr>
      </p:sp>
      <p:sp>
        <p:nvSpPr>
          <p:cNvPr name="TextBox 8" id="8"/>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BENEFITS OF DYNAMIC MEMRISTORS FOR NRC</a:t>
            </a:r>
          </a:p>
        </p:txBody>
      </p:sp>
      <p:grpSp>
        <p:nvGrpSpPr>
          <p:cNvPr name="Group 9" id="9"/>
          <p:cNvGrpSpPr/>
          <p:nvPr/>
        </p:nvGrpSpPr>
        <p:grpSpPr>
          <a:xfrm rot="0">
            <a:off x="1017770" y="6219576"/>
            <a:ext cx="3773952" cy="3864610"/>
            <a:chOff x="0" y="0"/>
            <a:chExt cx="5031935" cy="5152814"/>
          </a:xfrm>
        </p:grpSpPr>
        <p:sp>
          <p:nvSpPr>
            <p:cNvPr name="TextBox 10" id="10"/>
            <p:cNvSpPr txBox="true"/>
            <p:nvPr/>
          </p:nvSpPr>
          <p:spPr>
            <a:xfrm rot="0">
              <a:off x="0" y="-66675"/>
              <a:ext cx="5031935" cy="1292649"/>
            </a:xfrm>
            <a:prstGeom prst="rect">
              <a:avLst/>
            </a:prstGeom>
          </p:spPr>
          <p:txBody>
            <a:bodyPr anchor="t" rtlCol="false" tIns="0" lIns="0" bIns="0" rIns="0">
              <a:spAutoFit/>
            </a:bodyPr>
            <a:lstStyle/>
            <a:p>
              <a:pPr>
                <a:lnSpc>
                  <a:spcPts val="3919"/>
                </a:lnSpc>
              </a:pPr>
              <a:r>
                <a:rPr lang="en-US" sz="2799">
                  <a:solidFill>
                    <a:srgbClr val="2B2C30"/>
                  </a:solidFill>
                  <a:latin typeface="Public Sans Bold"/>
                </a:rPr>
                <a:t>Real-time Signal Processing</a:t>
              </a:r>
            </a:p>
          </p:txBody>
        </p:sp>
        <p:sp>
          <p:nvSpPr>
            <p:cNvPr name="TextBox 11" id="11"/>
            <p:cNvSpPr txBox="true"/>
            <p:nvPr/>
          </p:nvSpPr>
          <p:spPr>
            <a:xfrm rot="0">
              <a:off x="0" y="1403774"/>
              <a:ext cx="5031935" cy="3749040"/>
            </a:xfrm>
            <a:prstGeom prst="rect">
              <a:avLst/>
            </a:prstGeom>
          </p:spPr>
          <p:txBody>
            <a:bodyPr anchor="t" rtlCol="false" tIns="0" lIns="0" bIns="0" rIns="0">
              <a:spAutoFit/>
            </a:bodyPr>
            <a:lstStyle/>
            <a:p>
              <a:pPr>
                <a:lnSpc>
                  <a:spcPts val="2520"/>
                </a:lnSpc>
              </a:pPr>
              <a:r>
                <a:rPr lang="en-US" sz="1800">
                  <a:solidFill>
                    <a:srgbClr val="2B2C30"/>
                  </a:solidFill>
                  <a:latin typeface="Public Sans"/>
                </a:rPr>
                <a:t> Dynamic memristors adjust resistance based on voltage history, enabling efficient synaptic emulation. This real-time processing swiftly adapts to dynamic synaptic weights, crucial for achieving parallel processing and bio-inspired learning in neuromorphic architectures.</a:t>
              </a:r>
            </a:p>
          </p:txBody>
        </p:sp>
      </p:grpSp>
      <p:grpSp>
        <p:nvGrpSpPr>
          <p:cNvPr name="Group 12" id="12"/>
          <p:cNvGrpSpPr/>
          <p:nvPr/>
        </p:nvGrpSpPr>
        <p:grpSpPr>
          <a:xfrm rot="0">
            <a:off x="9439275" y="5905251"/>
            <a:ext cx="4361836" cy="3683635"/>
            <a:chOff x="0" y="0"/>
            <a:chExt cx="5815782" cy="4911514"/>
          </a:xfrm>
        </p:grpSpPr>
        <p:sp>
          <p:nvSpPr>
            <p:cNvPr name="TextBox 13" id="13"/>
            <p:cNvSpPr txBox="true"/>
            <p:nvPr/>
          </p:nvSpPr>
          <p:spPr>
            <a:xfrm rot="0">
              <a:off x="0" y="-66675"/>
              <a:ext cx="5815782" cy="632249"/>
            </a:xfrm>
            <a:prstGeom prst="rect">
              <a:avLst/>
            </a:prstGeom>
          </p:spPr>
          <p:txBody>
            <a:bodyPr anchor="t" rtlCol="false" tIns="0" lIns="0" bIns="0" rIns="0">
              <a:spAutoFit/>
            </a:bodyPr>
            <a:lstStyle/>
            <a:p>
              <a:pPr>
                <a:lnSpc>
                  <a:spcPts val="3919"/>
                </a:lnSpc>
              </a:pPr>
              <a:r>
                <a:rPr lang="en-US" sz="2799">
                  <a:solidFill>
                    <a:srgbClr val="2B2C30"/>
                  </a:solidFill>
                  <a:latin typeface="Public Sans Bold"/>
                </a:rPr>
                <a:t>Low Power Consumption</a:t>
              </a:r>
            </a:p>
          </p:txBody>
        </p:sp>
        <p:sp>
          <p:nvSpPr>
            <p:cNvPr name="TextBox 14" id="14"/>
            <p:cNvSpPr txBox="true"/>
            <p:nvPr/>
          </p:nvSpPr>
          <p:spPr>
            <a:xfrm rot="0">
              <a:off x="0" y="743374"/>
              <a:ext cx="5815782" cy="4168140"/>
            </a:xfrm>
            <a:prstGeom prst="rect">
              <a:avLst/>
            </a:prstGeom>
          </p:spPr>
          <p:txBody>
            <a:bodyPr anchor="t" rtlCol="false" tIns="0" lIns="0" bIns="0" rIns="0">
              <a:spAutoFit/>
            </a:bodyPr>
            <a:lstStyle/>
            <a:p>
              <a:pPr>
                <a:lnSpc>
                  <a:spcPts val="2520"/>
                </a:lnSpc>
              </a:pPr>
              <a:r>
                <a:rPr lang="en-US" sz="1800">
                  <a:solidFill>
                    <a:srgbClr val="2B2C30"/>
                  </a:solidFill>
                  <a:latin typeface="Public Sans"/>
                </a:rPr>
                <a:t>The dynamic memristors property to alter resistance and emulate synaptic connections with minimal energy requirements contributes to significant power efficiency. This low-power characteristic is essential for creating energy-efficient neuromorphic computing architectures, aligning with the growing demand for sustainable and resource-conscious computing solutions.</a:t>
              </a:r>
            </a:p>
          </p:txBody>
        </p:sp>
      </p:grpSp>
      <p:grpSp>
        <p:nvGrpSpPr>
          <p:cNvPr name="Group 15" id="15"/>
          <p:cNvGrpSpPr/>
          <p:nvPr/>
        </p:nvGrpSpPr>
        <p:grpSpPr>
          <a:xfrm rot="0">
            <a:off x="5090818" y="5905251"/>
            <a:ext cx="4053182" cy="3997960"/>
            <a:chOff x="0" y="0"/>
            <a:chExt cx="5404243" cy="5330614"/>
          </a:xfrm>
        </p:grpSpPr>
        <p:sp>
          <p:nvSpPr>
            <p:cNvPr name="TextBox 16" id="16"/>
            <p:cNvSpPr txBox="true"/>
            <p:nvPr/>
          </p:nvSpPr>
          <p:spPr>
            <a:xfrm rot="0">
              <a:off x="0" y="-66675"/>
              <a:ext cx="5404243" cy="632249"/>
            </a:xfrm>
            <a:prstGeom prst="rect">
              <a:avLst/>
            </a:prstGeom>
          </p:spPr>
          <p:txBody>
            <a:bodyPr anchor="t" rtlCol="false" tIns="0" lIns="0" bIns="0" rIns="0">
              <a:spAutoFit/>
            </a:bodyPr>
            <a:lstStyle/>
            <a:p>
              <a:pPr>
                <a:lnSpc>
                  <a:spcPts val="3919"/>
                </a:lnSpc>
              </a:pPr>
              <a:r>
                <a:rPr lang="en-US" sz="2799">
                  <a:solidFill>
                    <a:srgbClr val="2B2C30"/>
                  </a:solidFill>
                  <a:latin typeface="Public Sans Bold"/>
                </a:rPr>
                <a:t>Parallelism</a:t>
              </a:r>
            </a:p>
          </p:txBody>
        </p:sp>
        <p:sp>
          <p:nvSpPr>
            <p:cNvPr name="TextBox 17" id="17"/>
            <p:cNvSpPr txBox="true"/>
            <p:nvPr/>
          </p:nvSpPr>
          <p:spPr>
            <a:xfrm rot="0">
              <a:off x="0" y="743374"/>
              <a:ext cx="5404243" cy="4587240"/>
            </a:xfrm>
            <a:prstGeom prst="rect">
              <a:avLst/>
            </a:prstGeom>
          </p:spPr>
          <p:txBody>
            <a:bodyPr anchor="t" rtlCol="false" tIns="0" lIns="0" bIns="0" rIns="0">
              <a:spAutoFit/>
            </a:bodyPr>
            <a:lstStyle/>
            <a:p>
              <a:pPr>
                <a:lnSpc>
                  <a:spcPts val="2520"/>
                </a:lnSpc>
              </a:pPr>
              <a:r>
                <a:rPr lang="en-US" sz="1800">
                  <a:solidFill>
                    <a:srgbClr val="2B2C30"/>
                  </a:solidFill>
                  <a:latin typeface="Public Sans"/>
                </a:rPr>
                <a:t>The inherent parallel processing capabilities of dynamic memristors, which can simultaneously adapt resistance, facilitate efficient emulation of synaptic connections. This parallelism optimizes computational efficiency, aligning with the parallel processing observed in biological neural networks and advancing the capabilities of neuromorphic architectures.</a:t>
              </a:r>
            </a:p>
          </p:txBody>
        </p:sp>
      </p:grpSp>
      <p:grpSp>
        <p:nvGrpSpPr>
          <p:cNvPr name="Group 18" id="18"/>
          <p:cNvGrpSpPr/>
          <p:nvPr/>
        </p:nvGrpSpPr>
        <p:grpSpPr>
          <a:xfrm rot="0">
            <a:off x="14048577" y="5905251"/>
            <a:ext cx="3773952" cy="3683635"/>
            <a:chOff x="0" y="0"/>
            <a:chExt cx="5031935" cy="4911514"/>
          </a:xfrm>
        </p:grpSpPr>
        <p:sp>
          <p:nvSpPr>
            <p:cNvPr name="TextBox 19" id="19"/>
            <p:cNvSpPr txBox="true"/>
            <p:nvPr/>
          </p:nvSpPr>
          <p:spPr>
            <a:xfrm rot="0">
              <a:off x="0" y="-66675"/>
              <a:ext cx="5031935" cy="632249"/>
            </a:xfrm>
            <a:prstGeom prst="rect">
              <a:avLst/>
            </a:prstGeom>
          </p:spPr>
          <p:txBody>
            <a:bodyPr anchor="t" rtlCol="false" tIns="0" lIns="0" bIns="0" rIns="0">
              <a:spAutoFit/>
            </a:bodyPr>
            <a:lstStyle/>
            <a:p>
              <a:pPr>
                <a:lnSpc>
                  <a:spcPts val="3919"/>
                </a:lnSpc>
              </a:pPr>
              <a:r>
                <a:rPr lang="en-US" sz="2799">
                  <a:solidFill>
                    <a:srgbClr val="2B2C30"/>
                  </a:solidFill>
                  <a:latin typeface="Public Sans Bold"/>
                </a:rPr>
                <a:t>Fault Tolerance</a:t>
              </a:r>
            </a:p>
          </p:txBody>
        </p:sp>
        <p:sp>
          <p:nvSpPr>
            <p:cNvPr name="TextBox 20" id="20"/>
            <p:cNvSpPr txBox="true"/>
            <p:nvPr/>
          </p:nvSpPr>
          <p:spPr>
            <a:xfrm rot="0">
              <a:off x="0" y="743374"/>
              <a:ext cx="5031935" cy="4168140"/>
            </a:xfrm>
            <a:prstGeom prst="rect">
              <a:avLst/>
            </a:prstGeom>
          </p:spPr>
          <p:txBody>
            <a:bodyPr anchor="t" rtlCol="false" tIns="0" lIns="0" bIns="0" rIns="0">
              <a:spAutoFit/>
            </a:bodyPr>
            <a:lstStyle/>
            <a:p>
              <a:pPr>
                <a:lnSpc>
                  <a:spcPts val="2520"/>
                </a:lnSpc>
              </a:pPr>
              <a:r>
                <a:rPr lang="en-US" sz="1800">
                  <a:solidFill>
                    <a:srgbClr val="2B2C30"/>
                  </a:solidFill>
                  <a:latin typeface="Public Sans"/>
                </a:rPr>
                <a:t>Memristors can exhibit fault-tolerant behavior, as the information is distributed across the network. This property can enhance the robustness of neuromorphic systems against hardware failures or variations in device characteristics.</a:t>
              </a:r>
            </a:p>
            <a:p>
              <a:pPr>
                <a:lnSpc>
                  <a:spcPts val="2520"/>
                </a:lnSpc>
              </a:pPr>
            </a:p>
            <a:p>
              <a:pPr>
                <a:lnSpc>
                  <a:spcPts val="2520"/>
                </a:lnSpc>
              </a:pPr>
            </a:p>
          </p:txBody>
        </p:sp>
      </p:grpSp>
      <p:sp>
        <p:nvSpPr>
          <p:cNvPr name="TextBox 21" id="21"/>
          <p:cNvSpPr txBox="true"/>
          <p:nvPr/>
        </p:nvSpPr>
        <p:spPr>
          <a:xfrm rot="0">
            <a:off x="1028700" y="5891937"/>
            <a:ext cx="18904690" cy="527684"/>
          </a:xfrm>
          <a:prstGeom prst="rect">
            <a:avLst/>
          </a:prstGeom>
        </p:spPr>
        <p:txBody>
          <a:bodyPr anchor="t" rtlCol="false" tIns="0" lIns="0" bIns="0" rIns="0">
            <a:spAutoFit/>
          </a:bodyPr>
          <a:lstStyle/>
          <a:p>
            <a:pPr>
              <a:lnSpc>
                <a:spcPts val="2100"/>
              </a:lnSpc>
            </a:pPr>
            <a:r>
              <a:rPr lang="en-US" sz="1400">
                <a:solidFill>
                  <a:srgbClr val="737373"/>
                </a:solidFill>
                <a:latin typeface="Public Sans Italics"/>
              </a:rPr>
              <a:t>Image from Spinor Lab</a:t>
            </a:r>
          </a:p>
          <a:p>
            <a:pPr>
              <a:lnSpc>
                <a:spcPts val="2100"/>
              </a:lnSpc>
            </a:pPr>
          </a:p>
        </p:txBody>
      </p:sp>
      <p:sp>
        <p:nvSpPr>
          <p:cNvPr name="TextBox 22" id="22"/>
          <p:cNvSpPr txBox="true"/>
          <p:nvPr/>
        </p:nvSpPr>
        <p:spPr>
          <a:xfrm rot="0">
            <a:off x="5090818" y="5018954"/>
            <a:ext cx="5153459" cy="527684"/>
          </a:xfrm>
          <a:prstGeom prst="rect">
            <a:avLst/>
          </a:prstGeom>
        </p:spPr>
        <p:txBody>
          <a:bodyPr anchor="t" rtlCol="false" tIns="0" lIns="0" bIns="0" rIns="0">
            <a:spAutoFit/>
          </a:bodyPr>
          <a:lstStyle/>
          <a:p>
            <a:pPr>
              <a:lnSpc>
                <a:spcPts val="2100"/>
              </a:lnSpc>
            </a:pPr>
            <a:r>
              <a:rPr lang="en-US" sz="1400">
                <a:solidFill>
                  <a:srgbClr val="737373"/>
                </a:solidFill>
                <a:latin typeface="Public Sans Italics"/>
              </a:rPr>
              <a:t>Image from HOC Introduction to Parallel Computing </a:t>
            </a:r>
          </a:p>
          <a:p>
            <a:pPr>
              <a:lnSpc>
                <a:spcPts val="2100"/>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8883445" y="2334753"/>
            <a:ext cx="8945351" cy="6975312"/>
          </a:xfrm>
          <a:custGeom>
            <a:avLst/>
            <a:gdLst/>
            <a:ahLst/>
            <a:cxnLst/>
            <a:rect r="r" b="b" t="t" l="l"/>
            <a:pathLst>
              <a:path h="6975312" w="8945351">
                <a:moveTo>
                  <a:pt x="0" y="0"/>
                </a:moveTo>
                <a:lnTo>
                  <a:pt x="8945351" y="0"/>
                </a:lnTo>
                <a:lnTo>
                  <a:pt x="8945351" y="6975312"/>
                </a:lnTo>
                <a:lnTo>
                  <a:pt x="0" y="6975312"/>
                </a:lnTo>
                <a:lnTo>
                  <a:pt x="0" y="0"/>
                </a:lnTo>
                <a:close/>
              </a:path>
            </a:pathLst>
          </a:custGeom>
          <a:blipFill>
            <a:blip r:embed="rId2"/>
            <a:stretch>
              <a:fillRect l="0" t="0" r="0" b="0"/>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LIMITATIONS OF THE STATE OF THE ART</a:t>
            </a:r>
          </a:p>
        </p:txBody>
      </p:sp>
      <p:sp>
        <p:nvSpPr>
          <p:cNvPr name="TextBox 5" id="5"/>
          <p:cNvSpPr txBox="true"/>
          <p:nvPr/>
        </p:nvSpPr>
        <p:spPr>
          <a:xfrm rot="0">
            <a:off x="1028700" y="2904602"/>
            <a:ext cx="3761659" cy="437388"/>
          </a:xfrm>
          <a:prstGeom prst="rect">
            <a:avLst/>
          </a:prstGeom>
        </p:spPr>
        <p:txBody>
          <a:bodyPr anchor="t" rtlCol="false" tIns="0" lIns="0" bIns="0" rIns="0">
            <a:spAutoFit/>
          </a:bodyPr>
          <a:lstStyle/>
          <a:p>
            <a:pPr>
              <a:lnSpc>
                <a:spcPts val="3276"/>
              </a:lnSpc>
            </a:pPr>
            <a:r>
              <a:rPr lang="en-US" sz="3600" spc="18">
                <a:solidFill>
                  <a:srgbClr val="2B2C30"/>
                </a:solidFill>
                <a:latin typeface="Playfair Display Italics"/>
              </a:rPr>
              <a:t>challenges</a:t>
            </a:r>
          </a:p>
        </p:txBody>
      </p:sp>
      <p:sp>
        <p:nvSpPr>
          <p:cNvPr name="TextBox 6" id="6"/>
          <p:cNvSpPr txBox="true"/>
          <p:nvPr/>
        </p:nvSpPr>
        <p:spPr>
          <a:xfrm rot="0">
            <a:off x="5153488" y="2970896"/>
            <a:ext cx="3761659" cy="846963"/>
          </a:xfrm>
          <a:prstGeom prst="rect">
            <a:avLst/>
          </a:prstGeom>
        </p:spPr>
        <p:txBody>
          <a:bodyPr anchor="t" rtlCol="false" tIns="0" lIns="0" bIns="0" rIns="0">
            <a:spAutoFit/>
          </a:bodyPr>
          <a:lstStyle/>
          <a:p>
            <a:pPr>
              <a:lnSpc>
                <a:spcPts val="3276"/>
              </a:lnSpc>
            </a:pPr>
            <a:r>
              <a:rPr lang="en-US" sz="3600" spc="18">
                <a:solidFill>
                  <a:srgbClr val="2B2C30"/>
                </a:solidFill>
                <a:latin typeface="Playfair Display Italics"/>
              </a:rPr>
              <a:t>of Biological Systems</a:t>
            </a:r>
          </a:p>
        </p:txBody>
      </p:sp>
      <p:sp>
        <p:nvSpPr>
          <p:cNvPr name="TextBox 7" id="7"/>
          <p:cNvSpPr txBox="true"/>
          <p:nvPr/>
        </p:nvSpPr>
        <p:spPr>
          <a:xfrm rot="0">
            <a:off x="975686" y="6271921"/>
            <a:ext cx="3761659" cy="846963"/>
          </a:xfrm>
          <a:prstGeom prst="rect">
            <a:avLst/>
          </a:prstGeom>
        </p:spPr>
        <p:txBody>
          <a:bodyPr anchor="t" rtlCol="false" tIns="0" lIns="0" bIns="0" rIns="0">
            <a:spAutoFit/>
          </a:bodyPr>
          <a:lstStyle/>
          <a:p>
            <a:pPr>
              <a:lnSpc>
                <a:spcPts val="3276"/>
              </a:lnSpc>
            </a:pPr>
            <a:r>
              <a:rPr lang="en-US" sz="3600" spc="18">
                <a:solidFill>
                  <a:srgbClr val="2B2C30"/>
                </a:solidFill>
                <a:latin typeface="Playfair Display Italics"/>
              </a:rPr>
              <a:t>with Existing Technologies</a:t>
            </a:r>
          </a:p>
        </p:txBody>
      </p:sp>
      <p:sp>
        <p:nvSpPr>
          <p:cNvPr name="TextBox 8" id="8"/>
          <p:cNvSpPr txBox="true"/>
          <p:nvPr/>
        </p:nvSpPr>
        <p:spPr>
          <a:xfrm rot="0">
            <a:off x="1016407" y="2249028"/>
            <a:ext cx="3773952" cy="615950"/>
          </a:xfrm>
          <a:prstGeom prst="rect">
            <a:avLst/>
          </a:prstGeom>
        </p:spPr>
        <p:txBody>
          <a:bodyPr anchor="t" rtlCol="false" tIns="0" lIns="0" bIns="0" rIns="0">
            <a:spAutoFit/>
          </a:bodyPr>
          <a:lstStyle/>
          <a:p>
            <a:pPr>
              <a:lnSpc>
                <a:spcPts val="4900"/>
              </a:lnSpc>
            </a:pPr>
            <a:r>
              <a:rPr lang="en-US" sz="3500">
                <a:solidFill>
                  <a:srgbClr val="2B2C30"/>
                </a:solidFill>
                <a:latin typeface="Public Sans Bold"/>
              </a:rPr>
              <a:t>Manufacturing</a:t>
            </a:r>
          </a:p>
        </p:txBody>
      </p:sp>
      <p:sp>
        <p:nvSpPr>
          <p:cNvPr name="TextBox 9" id="9"/>
          <p:cNvSpPr txBox="true"/>
          <p:nvPr/>
        </p:nvSpPr>
        <p:spPr>
          <a:xfrm rot="0">
            <a:off x="5176274" y="2249028"/>
            <a:ext cx="3773952" cy="615950"/>
          </a:xfrm>
          <a:prstGeom prst="rect">
            <a:avLst/>
          </a:prstGeom>
        </p:spPr>
        <p:txBody>
          <a:bodyPr anchor="t" rtlCol="false" tIns="0" lIns="0" bIns="0" rIns="0">
            <a:spAutoFit/>
          </a:bodyPr>
          <a:lstStyle/>
          <a:p>
            <a:pPr>
              <a:lnSpc>
                <a:spcPts val="4900"/>
              </a:lnSpc>
            </a:pPr>
            <a:r>
              <a:rPr lang="en-US" sz="3500">
                <a:solidFill>
                  <a:srgbClr val="2B2C30"/>
                </a:solidFill>
                <a:latin typeface="Public Sans Bold"/>
              </a:rPr>
              <a:t>Understanding</a:t>
            </a:r>
          </a:p>
        </p:txBody>
      </p:sp>
      <p:sp>
        <p:nvSpPr>
          <p:cNvPr name="TextBox 10" id="10"/>
          <p:cNvSpPr txBox="true"/>
          <p:nvPr/>
        </p:nvSpPr>
        <p:spPr>
          <a:xfrm rot="0">
            <a:off x="963394" y="5550053"/>
            <a:ext cx="3773952" cy="615950"/>
          </a:xfrm>
          <a:prstGeom prst="rect">
            <a:avLst/>
          </a:prstGeom>
        </p:spPr>
        <p:txBody>
          <a:bodyPr anchor="t" rtlCol="false" tIns="0" lIns="0" bIns="0" rIns="0">
            <a:spAutoFit/>
          </a:bodyPr>
          <a:lstStyle/>
          <a:p>
            <a:pPr>
              <a:lnSpc>
                <a:spcPts val="4900"/>
              </a:lnSpc>
            </a:pPr>
            <a:r>
              <a:rPr lang="en-US" sz="3500">
                <a:solidFill>
                  <a:srgbClr val="2B2C30"/>
                </a:solidFill>
                <a:latin typeface="Public Sans Bold"/>
              </a:rPr>
              <a:t>Integration</a:t>
            </a:r>
          </a:p>
        </p:txBody>
      </p:sp>
      <p:sp>
        <p:nvSpPr>
          <p:cNvPr name="TextBox 11" id="11"/>
          <p:cNvSpPr txBox="true"/>
          <p:nvPr/>
        </p:nvSpPr>
        <p:spPr>
          <a:xfrm rot="0">
            <a:off x="4944958" y="6367406"/>
            <a:ext cx="3761659" cy="437388"/>
          </a:xfrm>
          <a:prstGeom prst="rect">
            <a:avLst/>
          </a:prstGeom>
        </p:spPr>
        <p:txBody>
          <a:bodyPr anchor="t" rtlCol="false" tIns="0" lIns="0" bIns="0" rIns="0">
            <a:spAutoFit/>
          </a:bodyPr>
          <a:lstStyle/>
          <a:p>
            <a:pPr>
              <a:lnSpc>
                <a:spcPts val="3276"/>
              </a:lnSpc>
            </a:pPr>
            <a:r>
              <a:rPr lang="en-US" sz="3600" spc="18">
                <a:solidFill>
                  <a:srgbClr val="2B2C30"/>
                </a:solidFill>
                <a:latin typeface="Playfair Display Italics"/>
              </a:rPr>
              <a:t>and Robustness</a:t>
            </a:r>
          </a:p>
        </p:txBody>
      </p:sp>
      <p:sp>
        <p:nvSpPr>
          <p:cNvPr name="TextBox 12" id="12"/>
          <p:cNvSpPr txBox="true"/>
          <p:nvPr/>
        </p:nvSpPr>
        <p:spPr>
          <a:xfrm rot="0">
            <a:off x="4932666" y="5711832"/>
            <a:ext cx="3773952" cy="615950"/>
          </a:xfrm>
          <a:prstGeom prst="rect">
            <a:avLst/>
          </a:prstGeom>
        </p:spPr>
        <p:txBody>
          <a:bodyPr anchor="t" rtlCol="false" tIns="0" lIns="0" bIns="0" rIns="0">
            <a:spAutoFit/>
          </a:bodyPr>
          <a:lstStyle/>
          <a:p>
            <a:pPr>
              <a:lnSpc>
                <a:spcPts val="4900"/>
              </a:lnSpc>
            </a:pPr>
            <a:r>
              <a:rPr lang="en-US" sz="3500">
                <a:solidFill>
                  <a:srgbClr val="2B2C30"/>
                </a:solidFill>
                <a:latin typeface="Public Sans Bold"/>
              </a:rPr>
              <a:t>Applications</a:t>
            </a:r>
          </a:p>
        </p:txBody>
      </p:sp>
      <p:sp>
        <p:nvSpPr>
          <p:cNvPr name="TextBox 13" id="13"/>
          <p:cNvSpPr txBox="true"/>
          <p:nvPr/>
        </p:nvSpPr>
        <p:spPr>
          <a:xfrm rot="0">
            <a:off x="1028700" y="3569487"/>
            <a:ext cx="3773952" cy="1323340"/>
          </a:xfrm>
          <a:prstGeom prst="rect">
            <a:avLst/>
          </a:prstGeom>
        </p:spPr>
        <p:txBody>
          <a:bodyPr anchor="t" rtlCol="false" tIns="0" lIns="0" bIns="0" rIns="0">
            <a:spAutoFit/>
          </a:bodyPr>
          <a:lstStyle/>
          <a:p>
            <a:pPr marL="410209" indent="-205105" lvl="1">
              <a:lnSpc>
                <a:spcPts val="2659"/>
              </a:lnSpc>
              <a:buFont typeface="Arial"/>
              <a:buChar char="•"/>
            </a:pPr>
            <a:r>
              <a:rPr lang="en-US" sz="1899">
                <a:solidFill>
                  <a:srgbClr val="2B2C30"/>
                </a:solidFill>
                <a:latin typeface="Public Sans"/>
              </a:rPr>
              <a:t>Consistency</a:t>
            </a:r>
          </a:p>
          <a:p>
            <a:pPr marL="410209" indent="-205105" lvl="1">
              <a:lnSpc>
                <a:spcPts val="2659"/>
              </a:lnSpc>
              <a:buFont typeface="Arial"/>
              <a:buChar char="•"/>
            </a:pPr>
            <a:r>
              <a:rPr lang="en-US" sz="1899">
                <a:solidFill>
                  <a:srgbClr val="2B2C30"/>
                </a:solidFill>
                <a:latin typeface="Public Sans"/>
              </a:rPr>
              <a:t>Endurance</a:t>
            </a:r>
          </a:p>
          <a:p>
            <a:pPr marL="410209" indent="-205105" lvl="1">
              <a:lnSpc>
                <a:spcPts val="2659"/>
              </a:lnSpc>
              <a:buFont typeface="Arial"/>
              <a:buChar char="•"/>
            </a:pPr>
            <a:r>
              <a:rPr lang="en-US" sz="1899">
                <a:solidFill>
                  <a:srgbClr val="2B2C30"/>
                </a:solidFill>
                <a:latin typeface="Public Sans"/>
              </a:rPr>
              <a:t>Reliability</a:t>
            </a:r>
          </a:p>
          <a:p>
            <a:pPr marL="410209" indent="-205105" lvl="1">
              <a:lnSpc>
                <a:spcPts val="2659"/>
              </a:lnSpc>
              <a:buFont typeface="Arial"/>
              <a:buChar char="•"/>
            </a:pPr>
            <a:r>
              <a:rPr lang="en-US" sz="1899">
                <a:solidFill>
                  <a:srgbClr val="2B2C30"/>
                </a:solidFill>
                <a:latin typeface="Public Sans"/>
              </a:rPr>
              <a:t>Scalability</a:t>
            </a:r>
          </a:p>
        </p:txBody>
      </p:sp>
      <p:sp>
        <p:nvSpPr>
          <p:cNvPr name="TextBox 14" id="14"/>
          <p:cNvSpPr txBox="true"/>
          <p:nvPr/>
        </p:nvSpPr>
        <p:spPr>
          <a:xfrm rot="0">
            <a:off x="4934560" y="3957473"/>
            <a:ext cx="3772057" cy="935355"/>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2B2C30"/>
                </a:solidFill>
                <a:latin typeface="Public Sans"/>
              </a:rPr>
              <a:t>Neuroscience</a:t>
            </a:r>
          </a:p>
          <a:p>
            <a:pPr marL="388620" indent="-194310" lvl="1">
              <a:lnSpc>
                <a:spcPts val="2520"/>
              </a:lnSpc>
              <a:buFont typeface="Arial"/>
              <a:buChar char="•"/>
            </a:pPr>
            <a:r>
              <a:rPr lang="en-US" sz="1800">
                <a:solidFill>
                  <a:srgbClr val="2B2C30"/>
                </a:solidFill>
                <a:latin typeface="Public Sans"/>
              </a:rPr>
              <a:t>Programming and training challenges</a:t>
            </a:r>
          </a:p>
        </p:txBody>
      </p:sp>
      <p:sp>
        <p:nvSpPr>
          <p:cNvPr name="TextBox 15" id="15"/>
          <p:cNvSpPr txBox="true"/>
          <p:nvPr/>
        </p:nvSpPr>
        <p:spPr>
          <a:xfrm rot="0">
            <a:off x="963394" y="7288805"/>
            <a:ext cx="3772057" cy="1249680"/>
          </a:xfrm>
          <a:prstGeom prst="rect">
            <a:avLst/>
          </a:prstGeom>
        </p:spPr>
        <p:txBody>
          <a:bodyPr anchor="t" rtlCol="false" tIns="0" lIns="0" bIns="0" rIns="0">
            <a:spAutoFit/>
          </a:bodyPr>
          <a:lstStyle/>
          <a:p>
            <a:pPr marL="388620" indent="-194310" lvl="1">
              <a:lnSpc>
                <a:spcPts val="2520"/>
              </a:lnSpc>
              <a:buFont typeface="Arial"/>
              <a:buChar char="•"/>
            </a:pPr>
            <a:r>
              <a:rPr lang="en-US" sz="1800">
                <a:solidFill>
                  <a:srgbClr val="2B2C30"/>
                </a:solidFill>
                <a:latin typeface="Public Sans"/>
              </a:rPr>
              <a:t>Compatibility issues</a:t>
            </a:r>
          </a:p>
          <a:p>
            <a:pPr marL="388620" indent="-194310" lvl="1">
              <a:lnSpc>
                <a:spcPts val="2520"/>
              </a:lnSpc>
              <a:buFont typeface="Arial"/>
              <a:buChar char="•"/>
            </a:pPr>
            <a:r>
              <a:rPr lang="en-US" sz="1800">
                <a:solidFill>
                  <a:srgbClr val="2B2C30"/>
                </a:solidFill>
                <a:latin typeface="Public Sans"/>
              </a:rPr>
              <a:t>Software adaptation</a:t>
            </a:r>
          </a:p>
          <a:p>
            <a:pPr marL="388620" indent="-194310" lvl="1">
              <a:lnSpc>
                <a:spcPts val="2520"/>
              </a:lnSpc>
              <a:buFont typeface="Arial"/>
              <a:buChar char="•"/>
            </a:pPr>
            <a:r>
              <a:rPr lang="en-US" sz="1800">
                <a:solidFill>
                  <a:srgbClr val="2B2C30"/>
                </a:solidFill>
                <a:latin typeface="Public Sans"/>
              </a:rPr>
              <a:t>Benchmarking</a:t>
            </a:r>
          </a:p>
          <a:p>
            <a:pPr marL="388620" indent="-194310" lvl="1">
              <a:lnSpc>
                <a:spcPts val="2520"/>
              </a:lnSpc>
              <a:buFont typeface="Arial"/>
              <a:buChar char="•"/>
            </a:pPr>
            <a:r>
              <a:rPr lang="en-US" sz="1800">
                <a:solidFill>
                  <a:srgbClr val="2B2C30"/>
                </a:solidFill>
                <a:latin typeface="Public Sans"/>
              </a:rPr>
              <a:t>Standardisations</a:t>
            </a:r>
          </a:p>
        </p:txBody>
      </p:sp>
      <p:sp>
        <p:nvSpPr>
          <p:cNvPr name="TextBox 16" id="16"/>
          <p:cNvSpPr txBox="true"/>
          <p:nvPr/>
        </p:nvSpPr>
        <p:spPr>
          <a:xfrm rot="0">
            <a:off x="4932666" y="7020200"/>
            <a:ext cx="3767081" cy="306705"/>
          </a:xfrm>
          <a:prstGeom prst="rect">
            <a:avLst/>
          </a:prstGeom>
        </p:spPr>
        <p:txBody>
          <a:bodyPr anchor="t" rtlCol="false" tIns="0" lIns="0" bIns="0" rIns="0">
            <a:spAutoFit/>
          </a:bodyPr>
          <a:lstStyle/>
          <a:p>
            <a:pPr>
              <a:lnSpc>
                <a:spcPts val="2520"/>
              </a:lnSpc>
            </a:pPr>
            <a:r>
              <a:rPr lang="en-US" sz="1800">
                <a:solidFill>
                  <a:srgbClr val="2B2C30"/>
                </a:solidFill>
                <a:latin typeface="Public Sans"/>
              </a:rPr>
              <a:t>Still in young research stages.</a:t>
            </a:r>
          </a:p>
        </p:txBody>
      </p:sp>
      <p:sp>
        <p:nvSpPr>
          <p:cNvPr name="TextBox 17" id="17"/>
          <p:cNvSpPr txBox="true"/>
          <p:nvPr/>
        </p:nvSpPr>
        <p:spPr>
          <a:xfrm rot="0">
            <a:off x="0" y="9757740"/>
            <a:ext cx="18288000" cy="396240"/>
          </a:xfrm>
          <a:prstGeom prst="rect">
            <a:avLst/>
          </a:prstGeom>
        </p:spPr>
        <p:txBody>
          <a:bodyPr anchor="t" rtlCol="false" tIns="0" lIns="0" bIns="0" rIns="0">
            <a:spAutoFit/>
          </a:bodyPr>
          <a:lstStyle/>
          <a:p>
            <a:pPr algn="ctr">
              <a:lnSpc>
                <a:spcPts val="3150"/>
              </a:lnSpc>
            </a:pPr>
            <a:r>
              <a:rPr lang="en-US" sz="2100">
                <a:solidFill>
                  <a:srgbClr val="737373"/>
                </a:solidFill>
                <a:latin typeface="Public Sans Italics"/>
              </a:rPr>
              <a:t>Introduction - PARK, See-On, et al. Experimental demonstration of highly reliable dynamic memristor for artificial neuron and neuromorphic computing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82" y="4728792"/>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THANK YOU!</a:t>
            </a:r>
          </a:p>
        </p:txBody>
      </p:sp>
      <p:sp>
        <p:nvSpPr>
          <p:cNvPr name="TextBox 4" id="4"/>
          <p:cNvSpPr txBox="true"/>
          <p:nvPr/>
        </p:nvSpPr>
        <p:spPr>
          <a:xfrm rot="0">
            <a:off x="850974" y="2332416"/>
            <a:ext cx="16408332" cy="2084083"/>
          </a:xfrm>
          <a:prstGeom prst="rect">
            <a:avLst/>
          </a:prstGeom>
        </p:spPr>
        <p:txBody>
          <a:bodyPr anchor="t" rtlCol="false" tIns="0" lIns="0" bIns="0" rIns="0">
            <a:spAutoFit/>
          </a:bodyPr>
          <a:lstStyle/>
          <a:p>
            <a:pPr>
              <a:lnSpc>
                <a:spcPts val="15250"/>
              </a:lnSpc>
            </a:pPr>
            <a:r>
              <a:rPr lang="en-US" sz="16758" spc="83">
                <a:solidFill>
                  <a:srgbClr val="2B2C30"/>
                </a:solidFill>
                <a:latin typeface="Playfair Display"/>
              </a:rPr>
              <a:t>Q&amp;A</a:t>
            </a:r>
          </a:p>
        </p:txBody>
      </p:sp>
      <p:sp>
        <p:nvSpPr>
          <p:cNvPr name="Freeform 5" id="5"/>
          <p:cNvSpPr/>
          <p:nvPr/>
        </p:nvSpPr>
        <p:spPr>
          <a:xfrm flipH="false" flipV="false" rot="0">
            <a:off x="16418182" y="8103394"/>
            <a:ext cx="1682258" cy="1682258"/>
          </a:xfrm>
          <a:custGeom>
            <a:avLst/>
            <a:gdLst/>
            <a:ahLst/>
            <a:cxnLst/>
            <a:rect r="r" b="b" t="t" l="l"/>
            <a:pathLst>
              <a:path h="1682258" w="1682258">
                <a:moveTo>
                  <a:pt x="0" y="0"/>
                </a:moveTo>
                <a:lnTo>
                  <a:pt x="1682258" y="0"/>
                </a:lnTo>
                <a:lnTo>
                  <a:pt x="1682258" y="1682258"/>
                </a:lnTo>
                <a:lnTo>
                  <a:pt x="0" y="1682258"/>
                </a:lnTo>
                <a:lnTo>
                  <a:pt x="0" y="0"/>
                </a:lnTo>
                <a:close/>
              </a:path>
            </a:pathLst>
          </a:custGeom>
          <a:blipFill>
            <a:blip r:embed="rId2"/>
            <a:stretch>
              <a:fillRect l="0" t="0" r="0" b="0"/>
            </a:stretch>
          </a:blipFill>
        </p:spPr>
      </p:sp>
      <p:sp>
        <p:nvSpPr>
          <p:cNvPr name="TextBox 6" id="6"/>
          <p:cNvSpPr txBox="true"/>
          <p:nvPr/>
        </p:nvSpPr>
        <p:spPr>
          <a:xfrm rot="0">
            <a:off x="1016407" y="8479155"/>
            <a:ext cx="7862435" cy="864870"/>
          </a:xfrm>
          <a:prstGeom prst="rect">
            <a:avLst/>
          </a:prstGeom>
        </p:spPr>
        <p:txBody>
          <a:bodyPr anchor="t" rtlCol="false" tIns="0" lIns="0" bIns="0" rIns="0">
            <a:spAutoFit/>
          </a:bodyPr>
          <a:lstStyle/>
          <a:p>
            <a:pPr>
              <a:lnSpc>
                <a:spcPts val="3450"/>
              </a:lnSpc>
            </a:pPr>
            <a:r>
              <a:rPr lang="en-US" sz="2300">
                <a:solidFill>
                  <a:srgbClr val="2B2C30"/>
                </a:solidFill>
                <a:latin typeface="Public Sans"/>
              </a:rPr>
              <a:t>Maria Gragera Garces,</a:t>
            </a:r>
          </a:p>
          <a:p>
            <a:pPr>
              <a:lnSpc>
                <a:spcPts val="3450"/>
              </a:lnSpc>
            </a:pPr>
            <a:r>
              <a:rPr lang="en-US" sz="2300">
                <a:solidFill>
                  <a:srgbClr val="2B2C30"/>
                </a:solidFill>
                <a:latin typeface="Public Sans"/>
              </a:rPr>
              <a:t>16th of November 2023</a:t>
            </a:r>
          </a:p>
        </p:txBody>
      </p:sp>
      <p:sp>
        <p:nvSpPr>
          <p:cNvPr name="TextBox 7" id="7"/>
          <p:cNvSpPr txBox="true"/>
          <p:nvPr/>
        </p:nvSpPr>
        <p:spPr>
          <a:xfrm rot="0">
            <a:off x="14611114" y="8641080"/>
            <a:ext cx="1807069" cy="713279"/>
          </a:xfrm>
          <a:prstGeom prst="rect">
            <a:avLst/>
          </a:prstGeom>
        </p:spPr>
        <p:txBody>
          <a:bodyPr anchor="t" rtlCol="false" tIns="0" lIns="0" bIns="0" rIns="0">
            <a:spAutoFit/>
          </a:bodyPr>
          <a:lstStyle/>
          <a:p>
            <a:pPr>
              <a:lnSpc>
                <a:spcPts val="2717"/>
              </a:lnSpc>
            </a:pPr>
            <a:r>
              <a:rPr lang="en-US" sz="2986" spc="14">
                <a:solidFill>
                  <a:srgbClr val="2B2C30"/>
                </a:solidFill>
                <a:latin typeface="Playfair Display"/>
              </a:rPr>
              <a:t>University of Bath</a:t>
            </a:r>
          </a:p>
        </p:txBody>
      </p:sp>
    </p:spTree>
  </p:cSld>
  <p:clrMapOvr>
    <a:masterClrMapping/>
  </p:clrMapOvr>
</p:sld>
</file>

<file path=ppt/slides/slide15.xml><?xml version="1.0" encoding="utf-8"?>
<p:sld xmlns:p="http://schemas.openxmlformats.org/presentationml/2006/main" xmlns:a="http://schemas.openxmlformats.org/drawingml/2006/main">
  <p:cSld>
    <p:bg>
      <p:bgPr>
        <a:solidFill>
          <a:srgbClr val="FDFEFE"/>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850974" y="2332416"/>
            <a:ext cx="16408332" cy="2084083"/>
          </a:xfrm>
          <a:prstGeom prst="rect">
            <a:avLst/>
          </a:prstGeom>
        </p:spPr>
        <p:txBody>
          <a:bodyPr anchor="t" rtlCol="false" tIns="0" lIns="0" bIns="0" rIns="0">
            <a:spAutoFit/>
          </a:bodyPr>
          <a:lstStyle/>
          <a:p>
            <a:pPr>
              <a:lnSpc>
                <a:spcPts val="15250"/>
              </a:lnSpc>
            </a:pPr>
            <a:r>
              <a:rPr lang="en-US" sz="16758" spc="83">
                <a:solidFill>
                  <a:srgbClr val="2B2C30"/>
                </a:solidFill>
                <a:latin typeface="Playfair Display"/>
              </a:rPr>
              <a:t>Additional slides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Freeform 2" id="2"/>
          <p:cNvSpPr/>
          <p:nvPr/>
        </p:nvSpPr>
        <p:spPr>
          <a:xfrm flipH="false" flipV="false" rot="0">
            <a:off x="4387226" y="2320399"/>
            <a:ext cx="8918123" cy="6937901"/>
          </a:xfrm>
          <a:custGeom>
            <a:avLst/>
            <a:gdLst/>
            <a:ahLst/>
            <a:cxnLst/>
            <a:rect r="r" b="b" t="t" l="l"/>
            <a:pathLst>
              <a:path h="6937901" w="8918123">
                <a:moveTo>
                  <a:pt x="0" y="0"/>
                </a:moveTo>
                <a:lnTo>
                  <a:pt x="8918124" y="0"/>
                </a:lnTo>
                <a:lnTo>
                  <a:pt x="8918124" y="6937901"/>
                </a:lnTo>
                <a:lnTo>
                  <a:pt x="0" y="6937901"/>
                </a:lnTo>
                <a:lnTo>
                  <a:pt x="0" y="0"/>
                </a:lnTo>
                <a:close/>
              </a:path>
            </a:pathLst>
          </a:custGeom>
          <a:blipFill>
            <a:blip r:embed="rId2"/>
            <a:stretch>
              <a:fillRect l="0" t="0" r="0" b="0"/>
            </a:stretch>
          </a:blipFill>
        </p:spPr>
      </p:sp>
      <p:sp>
        <p:nvSpPr>
          <p:cNvPr name="TextBox 3" id="3"/>
          <p:cNvSpPr txBox="true"/>
          <p:nvPr/>
        </p:nvSpPr>
        <p:spPr>
          <a:xfrm rot="0">
            <a:off x="218360" y="9534525"/>
            <a:ext cx="18904690" cy="1419225"/>
          </a:xfrm>
          <a:prstGeom prst="rect">
            <a:avLst/>
          </a:prstGeom>
        </p:spPr>
        <p:txBody>
          <a:bodyPr anchor="t" rtlCol="false" tIns="0" lIns="0" bIns="0" rIns="0">
            <a:spAutoFit/>
          </a:bodyPr>
          <a:lstStyle/>
          <a:p>
            <a:pPr>
              <a:lnSpc>
                <a:spcPts val="3750"/>
              </a:lnSpc>
            </a:pPr>
            <a:r>
              <a:rPr lang="en-US" sz="2500">
                <a:solidFill>
                  <a:srgbClr val="737373"/>
                </a:solidFill>
                <a:latin typeface="Public Sans Italics"/>
              </a:rPr>
              <a:t>Fig 3 - ZHONG, Yanan, et al. Dynamic memristor-based reservoir computing for high-efficiency temporal signal processing</a:t>
            </a:r>
          </a:p>
          <a:p>
            <a:pPr>
              <a:lnSpc>
                <a:spcPts val="3750"/>
              </a:lnSpc>
            </a:pPr>
          </a:p>
          <a:p>
            <a:pPr>
              <a:lnSpc>
                <a:spcPts val="3750"/>
              </a:lnSpc>
            </a:pPr>
          </a:p>
        </p:txBody>
      </p:sp>
      <p:sp>
        <p:nvSpPr>
          <p:cNvPr name="AutoShape 4" id="4"/>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ANOTHER USE CASE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46857"/>
            <a:ext cx="7107034" cy="8611443"/>
          </a:xfrm>
          <a:custGeom>
            <a:avLst/>
            <a:gdLst/>
            <a:ahLst/>
            <a:cxnLst/>
            <a:rect r="r" b="b" t="t" l="l"/>
            <a:pathLst>
              <a:path h="8611443" w="7107034">
                <a:moveTo>
                  <a:pt x="0" y="0"/>
                </a:moveTo>
                <a:lnTo>
                  <a:pt x="7107034" y="0"/>
                </a:lnTo>
                <a:lnTo>
                  <a:pt x="7107034" y="8611443"/>
                </a:lnTo>
                <a:lnTo>
                  <a:pt x="0" y="8611443"/>
                </a:lnTo>
                <a:lnTo>
                  <a:pt x="0" y="0"/>
                </a:lnTo>
                <a:close/>
              </a:path>
            </a:pathLst>
          </a:custGeom>
          <a:blipFill>
            <a:blip r:embed="rId2"/>
            <a:stretch>
              <a:fillRect l="0" t="0" r="0" b="0"/>
            </a:stretch>
          </a:blipFill>
        </p:spPr>
      </p:sp>
      <p:sp>
        <p:nvSpPr>
          <p:cNvPr name="TextBox 3" id="3"/>
          <p:cNvSpPr txBox="true"/>
          <p:nvPr/>
        </p:nvSpPr>
        <p:spPr>
          <a:xfrm rot="0">
            <a:off x="9418178" y="854801"/>
            <a:ext cx="7841122" cy="9140434"/>
          </a:xfrm>
          <a:prstGeom prst="rect">
            <a:avLst/>
          </a:prstGeom>
        </p:spPr>
        <p:txBody>
          <a:bodyPr anchor="t" rtlCol="false" tIns="0" lIns="0" bIns="0" rIns="0">
            <a:spAutoFit/>
          </a:bodyPr>
          <a:lstStyle/>
          <a:p>
            <a:pPr>
              <a:lnSpc>
                <a:spcPts val="3299"/>
              </a:lnSpc>
            </a:pPr>
            <a:r>
              <a:rPr lang="en-US" sz="2199">
                <a:solidFill>
                  <a:srgbClr val="2B2C30"/>
                </a:solidFill>
                <a:latin typeface="Public Sans"/>
              </a:rPr>
              <a:t>a)    The predicted results obtained by the memristor-based parallel RC system, where the black line represents the ideal target and the red line represents the experimental output from the RC system. Test parameters are set to be M = 4, N = 25, Vmax = 2.5 V and Vmin = −0.8 V. b, c 2-D display of the predicted results under different test parameters, where the M and Vmax in </a:t>
            </a:r>
          </a:p>
          <a:p>
            <a:pPr>
              <a:lnSpc>
                <a:spcPts val="3299"/>
              </a:lnSpc>
            </a:pPr>
            <a:r>
              <a:rPr lang="en-US" sz="2199">
                <a:solidFill>
                  <a:srgbClr val="2B2C30"/>
                </a:solidFill>
                <a:latin typeface="Public Sans"/>
                <a:ea typeface="Public Sans"/>
              </a:rPr>
              <a:t>b and c) are 4, 2.5 V and 25, 2.0 V, respectively. Vmin and the total reservoir size (M × N) remain unchanged at −0.8 V and 100, respectively. </a:t>
            </a:r>
          </a:p>
          <a:p>
            <a:pPr>
              <a:lnSpc>
                <a:spcPts val="3299"/>
              </a:lnSpc>
            </a:pPr>
            <a:r>
              <a:rPr lang="en-US" sz="2199">
                <a:solidFill>
                  <a:srgbClr val="2B2C30"/>
                </a:solidFill>
                <a:latin typeface="Public Sans"/>
                <a:ea typeface="Public Sans"/>
              </a:rPr>
              <a:t>d) The prediction error varies with the two test parameters M (1–100) and Vmax (2.0–3.0 V), where the color bar represents the NRMSE (values &gt;0.13 are shown in black in the figure). Vmin and M × N remain unchanged. </a:t>
            </a:r>
          </a:p>
          <a:p>
            <a:pPr>
              <a:lnSpc>
                <a:spcPts val="3299"/>
              </a:lnSpc>
            </a:pPr>
            <a:r>
              <a:rPr lang="en-US" sz="2199">
                <a:solidFill>
                  <a:srgbClr val="2B2C30"/>
                </a:solidFill>
                <a:latin typeface="Public Sans"/>
              </a:rPr>
              <a:t>e) The NRMSE changes with the reservoir size in different RC systems including the standard ESN (results in ref. </a:t>
            </a:r>
            <a:r>
              <a:rPr lang="en-US" sz="2199" u="sng">
                <a:solidFill>
                  <a:srgbClr val="2B2C30"/>
                </a:solidFill>
                <a:latin typeface="Public Sans"/>
                <a:hlinkClick r:id="rId3" tooltip="https://www.nature.com/articles/s41467-020-20692-1#ref-CR40"/>
              </a:rPr>
              <a:t>40</a:t>
            </a:r>
            <a:r>
              <a:rPr lang="en-US" sz="2199">
                <a:solidFill>
                  <a:srgbClr val="2B2C30"/>
                </a:solidFill>
                <a:latin typeface="Public Sans"/>
              </a:rPr>
              <a:t>), memristor-based parallel RC, and software-simulated one. In both experiment and simulation, the mask length remains constant at 4, and the total reservoir size is adjusted by changing the number of parallel reservoirs N.</a:t>
            </a:r>
          </a:p>
          <a:p>
            <a:pPr>
              <a:lnSpc>
                <a:spcPts val="3280"/>
              </a:lnSpc>
            </a:pPr>
          </a:p>
          <a:p>
            <a:pPr>
              <a:lnSpc>
                <a:spcPts val="4480"/>
              </a:lnSpc>
            </a:pPr>
          </a:p>
        </p:txBody>
      </p:sp>
      <p:sp>
        <p:nvSpPr>
          <p:cNvPr name="TextBox 4" id="4"/>
          <p:cNvSpPr txBox="true"/>
          <p:nvPr/>
        </p:nvSpPr>
        <p:spPr>
          <a:xfrm rot="0">
            <a:off x="218360" y="9534525"/>
            <a:ext cx="18904690" cy="1419225"/>
          </a:xfrm>
          <a:prstGeom prst="rect">
            <a:avLst/>
          </a:prstGeom>
        </p:spPr>
        <p:txBody>
          <a:bodyPr anchor="t" rtlCol="false" tIns="0" lIns="0" bIns="0" rIns="0">
            <a:spAutoFit/>
          </a:bodyPr>
          <a:lstStyle/>
          <a:p>
            <a:pPr>
              <a:lnSpc>
                <a:spcPts val="3750"/>
              </a:lnSpc>
            </a:pPr>
            <a:r>
              <a:rPr lang="en-US" sz="2500">
                <a:solidFill>
                  <a:srgbClr val="737373"/>
                </a:solidFill>
                <a:latin typeface="Public Sans Italics"/>
              </a:rPr>
              <a:t>Fig 3 - ZHONG, Yanan, et al. Dynamic memristor-based reservoir computing for high-efficiency temporal signal processing</a:t>
            </a:r>
          </a:p>
          <a:p>
            <a:pPr>
              <a:lnSpc>
                <a:spcPts val="3750"/>
              </a:lnSpc>
            </a:pPr>
          </a:p>
          <a:p>
            <a:pPr>
              <a:lnSpc>
                <a:spcPts val="375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Freeform 2" id="2"/>
          <p:cNvSpPr/>
          <p:nvPr/>
        </p:nvSpPr>
        <p:spPr>
          <a:xfrm flipH="false" flipV="false" rot="0">
            <a:off x="1509870" y="2509218"/>
            <a:ext cx="8832761" cy="5902363"/>
          </a:xfrm>
          <a:custGeom>
            <a:avLst/>
            <a:gdLst/>
            <a:ahLst/>
            <a:cxnLst/>
            <a:rect r="r" b="b" t="t" l="l"/>
            <a:pathLst>
              <a:path h="5902363" w="8832761">
                <a:moveTo>
                  <a:pt x="0" y="0"/>
                </a:moveTo>
                <a:lnTo>
                  <a:pt x="8832761" y="0"/>
                </a:lnTo>
                <a:lnTo>
                  <a:pt x="8832761" y="5902363"/>
                </a:lnTo>
                <a:lnTo>
                  <a:pt x="0" y="5902363"/>
                </a:lnTo>
                <a:lnTo>
                  <a:pt x="0" y="0"/>
                </a:lnTo>
                <a:close/>
              </a:path>
            </a:pathLst>
          </a:custGeom>
          <a:blipFill>
            <a:blip r:embed="rId2"/>
            <a:stretch>
              <a:fillRect l="0" t="0" r="0" b="0"/>
            </a:stretch>
          </a:blipFill>
        </p:spPr>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MEMRISTOR HYSTERESIS LOOPS</a:t>
            </a:r>
          </a:p>
        </p:txBody>
      </p:sp>
      <p:sp>
        <p:nvSpPr>
          <p:cNvPr name="TextBox 5" id="5"/>
          <p:cNvSpPr txBox="true"/>
          <p:nvPr/>
        </p:nvSpPr>
        <p:spPr>
          <a:xfrm rot="0">
            <a:off x="9954470" y="2974637"/>
            <a:ext cx="7841122" cy="6862055"/>
          </a:xfrm>
          <a:prstGeom prst="rect">
            <a:avLst/>
          </a:prstGeom>
        </p:spPr>
        <p:txBody>
          <a:bodyPr anchor="t" rtlCol="false" tIns="0" lIns="0" bIns="0" rIns="0">
            <a:spAutoFit/>
          </a:bodyPr>
          <a:lstStyle/>
          <a:p>
            <a:pPr>
              <a:lnSpc>
                <a:spcPts val="4499"/>
              </a:lnSpc>
            </a:pPr>
            <a:r>
              <a:rPr lang="en-US" sz="2999">
                <a:solidFill>
                  <a:srgbClr val="2B2C30"/>
                </a:solidFill>
                <a:latin typeface="Public Sans"/>
              </a:rPr>
              <a:t>Typical i-v characteristic of memristor [1, 22]. The pinched hysteresis loop is due to the nonlinear relationship between the memristance current and voltage. The memristor exhibits the feature of pinched hysteresis, which means that a lag occurs between the application and the removal of a field and its subsequent effect, just as the neurons in the human brain have.</a:t>
            </a:r>
          </a:p>
          <a:p>
            <a:pPr>
              <a:lnSpc>
                <a:spcPts val="4499"/>
              </a:lnSpc>
            </a:pPr>
          </a:p>
          <a:p>
            <a:pPr>
              <a:lnSpc>
                <a:spcPts val="4480"/>
              </a:lnSpc>
            </a:pPr>
          </a:p>
          <a:p>
            <a:pPr>
              <a:lnSpc>
                <a:spcPts val="5680"/>
              </a:lnSpc>
            </a:pPr>
          </a:p>
        </p:txBody>
      </p:sp>
      <p:sp>
        <p:nvSpPr>
          <p:cNvPr name="TextBox 6" id="6"/>
          <p:cNvSpPr txBox="true"/>
          <p:nvPr/>
        </p:nvSpPr>
        <p:spPr>
          <a:xfrm rot="0">
            <a:off x="154816" y="9344025"/>
            <a:ext cx="18904690" cy="942975"/>
          </a:xfrm>
          <a:prstGeom prst="rect">
            <a:avLst/>
          </a:prstGeom>
        </p:spPr>
        <p:txBody>
          <a:bodyPr anchor="t" rtlCol="false" tIns="0" lIns="0" bIns="0" rIns="0">
            <a:spAutoFit/>
          </a:bodyPr>
          <a:lstStyle/>
          <a:p>
            <a:pPr>
              <a:lnSpc>
                <a:spcPts val="3750"/>
              </a:lnSpc>
            </a:pPr>
            <a:r>
              <a:rPr lang="en-US" sz="2500">
                <a:solidFill>
                  <a:srgbClr val="737373"/>
                </a:solidFill>
                <a:latin typeface="Public Sans Italics"/>
                <a:hlinkClick r:id="rId3" tooltip="https://www.researchgate.net/publication/257351781_Exponential_stability_analysis_of_memristor-based_recurrent_neural_networks_with_time-varying_delays?_tp=eyJjb250ZXh0Ijp7ImZpcnN0UGFnZSI6Il9kaXJlY3QiLCJwYWdlIjoiX2RpcmVjdCJ9fQ"/>
              </a:rPr>
              <a:t>Exponential stability analysis of memristor-based recurrent neural networks with time-varying delays</a:t>
            </a:r>
            <a:r>
              <a:rPr lang="en-US" sz="2500">
                <a:solidFill>
                  <a:srgbClr val="737373"/>
                </a:solidFill>
                <a:latin typeface="Public Sans"/>
              </a:rPr>
              <a:t> - </a:t>
            </a:r>
            <a:r>
              <a:rPr lang="en-US" sz="2500">
                <a:solidFill>
                  <a:srgbClr val="737373"/>
                </a:solidFill>
                <a:latin typeface="Public Sans"/>
                <a:hlinkClick r:id="rId4" tooltip="https://www.researchgate.net/scientific-contributions/Shiping-Wen-32578382?_tp=eyJjb250ZXh0Ijp7ImZpcnN0UGFnZSI6Il9kaXJlY3QiLCJwYWdlIjoiX2RpcmVjdCJ9fQ"/>
              </a:rPr>
              <a:t>Shiping Wen</a:t>
            </a:r>
            <a:r>
              <a:rPr lang="en-US" sz="2500">
                <a:solidFill>
                  <a:srgbClr val="737373"/>
                </a:solidFill>
                <a:latin typeface="Public Sans"/>
              </a:rPr>
              <a:t>,et. al </a:t>
            </a:r>
          </a:p>
          <a:p>
            <a:pPr>
              <a:lnSpc>
                <a:spcPts val="3750"/>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DFEFE"/>
        </a:solidFill>
      </p:bgPr>
    </p:bg>
    <p:spTree>
      <p:nvGrpSpPr>
        <p:cNvPr id="1" name=""/>
        <p:cNvGrpSpPr/>
        <p:nvPr/>
      </p:nvGrpSpPr>
      <p:grpSpPr>
        <a:xfrm>
          <a:off x="0" y="0"/>
          <a:ext cx="0" cy="0"/>
          <a:chOff x="0" y="0"/>
          <a:chExt cx="0" cy="0"/>
        </a:xfrm>
      </p:grpSpPr>
      <p:sp>
        <p:nvSpPr>
          <p:cNvPr name="TextBox 2" id="2"/>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AGENDA</a:t>
            </a: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4" id="4"/>
          <p:cNvSpPr txBox="true"/>
          <p:nvPr/>
        </p:nvSpPr>
        <p:spPr>
          <a:xfrm rot="0">
            <a:off x="1028689" y="2122290"/>
            <a:ext cx="9372116" cy="3895598"/>
          </a:xfrm>
          <a:prstGeom prst="rect">
            <a:avLst/>
          </a:prstGeom>
        </p:spPr>
        <p:txBody>
          <a:bodyPr anchor="t" rtlCol="false" tIns="0" lIns="0" bIns="0" rIns="0">
            <a:spAutoFit/>
          </a:bodyPr>
          <a:lstStyle/>
          <a:p>
            <a:pPr marL="604519" indent="-302260" lvl="1">
              <a:lnSpc>
                <a:spcPts val="5235"/>
              </a:lnSpc>
              <a:buFont typeface="Arial"/>
              <a:buChar char="•"/>
            </a:pPr>
            <a:r>
              <a:rPr lang="en-US" sz="2799">
                <a:solidFill>
                  <a:srgbClr val="2B2C30"/>
                </a:solidFill>
                <a:latin typeface="Public Sans"/>
              </a:rPr>
              <a:t>Neuromorphic computing</a:t>
            </a:r>
          </a:p>
          <a:p>
            <a:pPr marL="604519" indent="-302260" lvl="1">
              <a:lnSpc>
                <a:spcPts val="5235"/>
              </a:lnSpc>
              <a:buFont typeface="Arial"/>
              <a:buChar char="•"/>
            </a:pPr>
            <a:r>
              <a:rPr lang="en-US" sz="2799">
                <a:solidFill>
                  <a:srgbClr val="2B2C30"/>
                </a:solidFill>
                <a:latin typeface="Public Sans"/>
              </a:rPr>
              <a:t>Neuromorphic reservoir computing</a:t>
            </a:r>
          </a:p>
          <a:p>
            <a:pPr marL="604519" indent="-302260" lvl="1">
              <a:lnSpc>
                <a:spcPts val="5235"/>
              </a:lnSpc>
              <a:buFont typeface="Arial"/>
              <a:buChar char="•"/>
            </a:pPr>
            <a:r>
              <a:rPr lang="en-US" sz="2799">
                <a:solidFill>
                  <a:srgbClr val="2B2C30"/>
                </a:solidFill>
                <a:latin typeface="Public Sans"/>
              </a:rPr>
              <a:t>Dynamic memristors</a:t>
            </a:r>
          </a:p>
          <a:p>
            <a:pPr marL="604519" indent="-302260" lvl="1">
              <a:lnSpc>
                <a:spcPts val="5235"/>
              </a:lnSpc>
              <a:buFont typeface="Arial"/>
              <a:buChar char="•"/>
            </a:pPr>
            <a:r>
              <a:rPr lang="en-US" sz="2799">
                <a:solidFill>
                  <a:srgbClr val="2B2C30"/>
                </a:solidFill>
                <a:latin typeface="Public Sans"/>
              </a:rPr>
              <a:t>A use case: of dynamic memristors in neuromorphic computing</a:t>
            </a:r>
          </a:p>
          <a:p>
            <a:pPr marL="604519" indent="-302260" lvl="1">
              <a:lnSpc>
                <a:spcPts val="5235"/>
              </a:lnSpc>
              <a:buFont typeface="Arial"/>
              <a:buChar char="•"/>
            </a:pPr>
            <a:r>
              <a:rPr lang="en-US" sz="2799">
                <a:solidFill>
                  <a:srgbClr val="2B2C30"/>
                </a:solidFill>
                <a:latin typeface="Public Sans"/>
              </a:rPr>
              <a:t>The state of the art &amp; it’s limitations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AutoShape 2" id="2"/>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3768069" y="4280502"/>
            <a:ext cx="11301883" cy="5594432"/>
          </a:xfrm>
          <a:custGeom>
            <a:avLst/>
            <a:gdLst/>
            <a:ahLst/>
            <a:cxnLst/>
            <a:rect r="r" b="b" t="t" l="l"/>
            <a:pathLst>
              <a:path h="5594432" w="11301883">
                <a:moveTo>
                  <a:pt x="0" y="0"/>
                </a:moveTo>
                <a:lnTo>
                  <a:pt x="11301882" y="0"/>
                </a:lnTo>
                <a:lnTo>
                  <a:pt x="11301882" y="5594432"/>
                </a:lnTo>
                <a:lnTo>
                  <a:pt x="0" y="5594432"/>
                </a:lnTo>
                <a:lnTo>
                  <a:pt x="0" y="0"/>
                </a:lnTo>
                <a:close/>
              </a:path>
            </a:pathLst>
          </a:custGeom>
          <a:blipFill>
            <a:blip r:embed="rId2"/>
            <a:stretch>
              <a:fillRect l="0" t="0" r="0" b="0"/>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NEUROMORPHIC COMPUTING</a:t>
            </a:r>
          </a:p>
        </p:txBody>
      </p:sp>
      <p:sp>
        <p:nvSpPr>
          <p:cNvPr name="TextBox 5" id="5"/>
          <p:cNvSpPr txBox="true"/>
          <p:nvPr/>
        </p:nvSpPr>
        <p:spPr>
          <a:xfrm rot="0">
            <a:off x="508561" y="2074751"/>
            <a:ext cx="17330960" cy="2745740"/>
          </a:xfrm>
          <a:prstGeom prst="rect">
            <a:avLst/>
          </a:prstGeom>
        </p:spPr>
        <p:txBody>
          <a:bodyPr anchor="t" rtlCol="false" tIns="0" lIns="0" bIns="0" rIns="0">
            <a:spAutoFit/>
          </a:bodyPr>
          <a:lstStyle/>
          <a:p>
            <a:pPr>
              <a:lnSpc>
                <a:spcPts val="3639"/>
              </a:lnSpc>
            </a:pPr>
            <a:r>
              <a:rPr lang="en-US" sz="2799" spc="13">
                <a:solidFill>
                  <a:srgbClr val="2B2C30"/>
                </a:solidFill>
                <a:latin typeface="Public Sans"/>
              </a:rPr>
              <a:t>Neuromorphic computing imitates neuron networks in the human brain and nervous system. </a:t>
            </a:r>
          </a:p>
          <a:p>
            <a:pPr>
              <a:lnSpc>
                <a:spcPts val="3639"/>
              </a:lnSpc>
            </a:pPr>
          </a:p>
          <a:p>
            <a:pPr>
              <a:lnSpc>
                <a:spcPts val="3639"/>
              </a:lnSpc>
            </a:pPr>
            <a:r>
              <a:rPr lang="en-US" sz="2799" spc="13">
                <a:solidFill>
                  <a:srgbClr val="2B2C30"/>
                </a:solidFill>
                <a:latin typeface="Public Sans"/>
              </a:rPr>
              <a:t>The most common form of neuromorphic hardware is the spiking </a:t>
            </a:r>
            <a:r>
              <a:rPr lang="en-US" sz="2799" spc="13">
                <a:solidFill>
                  <a:srgbClr val="2B2C30"/>
                </a:solidFill>
                <a:latin typeface="Public Sans"/>
                <a:hlinkClick r:id="rId3" tooltip="https://www.techtarget.com/searchenterpriseai/definition/neural-network"/>
              </a:rPr>
              <a:t>neural network</a:t>
            </a:r>
            <a:r>
              <a:rPr lang="en-US" sz="2799" spc="13">
                <a:solidFill>
                  <a:srgbClr val="2B2C30"/>
                </a:solidFill>
                <a:latin typeface="Public Sans"/>
              </a:rPr>
              <a:t> (SNN): where nodes (spiking </a:t>
            </a:r>
            <a:r>
              <a:rPr lang="en-US" sz="2799" spc="13">
                <a:solidFill>
                  <a:srgbClr val="2B2C30"/>
                </a:solidFill>
                <a:latin typeface="Public Sans"/>
                <a:hlinkClick r:id="rId4" tooltip="https://www.techtarget.com/searchcio/definition/artificial-neuron"/>
              </a:rPr>
              <a:t>neurons</a:t>
            </a:r>
            <a:r>
              <a:rPr lang="en-US" sz="2799" spc="13" u="sng">
                <a:solidFill>
                  <a:srgbClr val="2B2C30"/>
                </a:solidFill>
                <a:latin typeface="Public Sans"/>
                <a:hlinkClick r:id="rId5" tooltip="https://www.techtarget.com/searchcio/definition/artificial-neuron"/>
              </a:rPr>
              <a:t>)</a:t>
            </a:r>
            <a:r>
              <a:rPr lang="en-US" sz="2799" spc="13">
                <a:solidFill>
                  <a:srgbClr val="2B2C30"/>
                </a:solidFill>
                <a:latin typeface="Public Sans"/>
              </a:rPr>
              <a:t>, process and hold data. </a:t>
            </a:r>
          </a:p>
          <a:p>
            <a:pPr>
              <a:lnSpc>
                <a:spcPts val="3639"/>
              </a:lnSpc>
            </a:pPr>
          </a:p>
          <a:p>
            <a:pPr>
              <a:lnSpc>
                <a:spcPts val="363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9788251" y="1965957"/>
            <a:ext cx="7367834" cy="7178442"/>
          </a:xfrm>
          <a:custGeom>
            <a:avLst/>
            <a:gdLst/>
            <a:ahLst/>
            <a:cxnLst/>
            <a:rect r="r" b="b" t="t" l="l"/>
            <a:pathLst>
              <a:path h="7178442" w="7367834">
                <a:moveTo>
                  <a:pt x="0" y="0"/>
                </a:moveTo>
                <a:lnTo>
                  <a:pt x="7367834" y="0"/>
                </a:lnTo>
                <a:lnTo>
                  <a:pt x="7367834" y="7178442"/>
                </a:lnTo>
                <a:lnTo>
                  <a:pt x="0" y="7178442"/>
                </a:lnTo>
                <a:lnTo>
                  <a:pt x="0" y="0"/>
                </a:lnTo>
                <a:close/>
              </a:path>
            </a:pathLst>
          </a:custGeom>
          <a:blipFill>
            <a:blip r:embed="rId2"/>
            <a:stretch>
              <a:fillRect l="-3570" t="0" r="-51932" b="-35352"/>
            </a:stretch>
          </a:blipFill>
        </p:spPr>
      </p:sp>
      <p:sp>
        <p:nvSpPr>
          <p:cNvPr name="Freeform 4" id="4"/>
          <p:cNvSpPr/>
          <p:nvPr/>
        </p:nvSpPr>
        <p:spPr>
          <a:xfrm flipH="false" flipV="false" rot="0">
            <a:off x="1006871" y="7283571"/>
            <a:ext cx="7592074" cy="813687"/>
          </a:xfrm>
          <a:custGeom>
            <a:avLst/>
            <a:gdLst/>
            <a:ahLst/>
            <a:cxnLst/>
            <a:rect r="r" b="b" t="t" l="l"/>
            <a:pathLst>
              <a:path h="813687" w="7592074">
                <a:moveTo>
                  <a:pt x="0" y="0"/>
                </a:moveTo>
                <a:lnTo>
                  <a:pt x="7592074" y="0"/>
                </a:lnTo>
                <a:lnTo>
                  <a:pt x="7592074" y="813687"/>
                </a:lnTo>
                <a:lnTo>
                  <a:pt x="0" y="813687"/>
                </a:lnTo>
                <a:lnTo>
                  <a:pt x="0" y="0"/>
                </a:lnTo>
                <a:close/>
              </a:path>
            </a:pathLst>
          </a:custGeom>
          <a:blipFill>
            <a:blip r:embed="rId3"/>
            <a:stretch>
              <a:fillRect l="0" t="0" r="-10323" b="-9249"/>
            </a:stretch>
          </a:blipFill>
        </p:spPr>
      </p:sp>
      <p:sp>
        <p:nvSpPr>
          <p:cNvPr name="TextBox 5" id="5"/>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RESERVOIR COMPUTING</a:t>
            </a:r>
          </a:p>
        </p:txBody>
      </p:sp>
      <p:sp>
        <p:nvSpPr>
          <p:cNvPr name="TextBox 6" id="6"/>
          <p:cNvSpPr txBox="true"/>
          <p:nvPr/>
        </p:nvSpPr>
        <p:spPr>
          <a:xfrm rot="0">
            <a:off x="1028689" y="2227065"/>
            <a:ext cx="7877184" cy="2074545"/>
          </a:xfrm>
          <a:prstGeom prst="rect">
            <a:avLst/>
          </a:prstGeom>
        </p:spPr>
        <p:txBody>
          <a:bodyPr anchor="t" rtlCol="false" tIns="0" lIns="0" bIns="0" rIns="0">
            <a:spAutoFit/>
          </a:bodyPr>
          <a:lstStyle/>
          <a:p>
            <a:pPr>
              <a:lnSpc>
                <a:spcPts val="4199"/>
              </a:lnSpc>
            </a:pPr>
            <a:r>
              <a:rPr lang="en-US" sz="2799">
                <a:solidFill>
                  <a:srgbClr val="2B2C30"/>
                </a:solidFill>
                <a:latin typeface="Public Sans"/>
              </a:rPr>
              <a:t>Is a neuromorphic computing-inspired recurrent neural network, capable of fast and energy-efficient temporal data analysis and prediction. </a:t>
            </a:r>
          </a:p>
        </p:txBody>
      </p:sp>
      <p:sp>
        <p:nvSpPr>
          <p:cNvPr name="TextBox 7" id="7"/>
          <p:cNvSpPr txBox="true"/>
          <p:nvPr/>
        </p:nvSpPr>
        <p:spPr>
          <a:xfrm rot="0">
            <a:off x="9788251" y="9172575"/>
            <a:ext cx="7744086" cy="942975"/>
          </a:xfrm>
          <a:prstGeom prst="rect">
            <a:avLst/>
          </a:prstGeom>
        </p:spPr>
        <p:txBody>
          <a:bodyPr anchor="t" rtlCol="false" tIns="0" lIns="0" bIns="0" rIns="0">
            <a:spAutoFit/>
          </a:bodyPr>
          <a:lstStyle/>
          <a:p>
            <a:pPr>
              <a:lnSpc>
                <a:spcPts val="3750"/>
              </a:lnSpc>
            </a:pPr>
            <a:r>
              <a:rPr lang="en-US" sz="2500">
                <a:solidFill>
                  <a:srgbClr val="737373"/>
                </a:solidFill>
                <a:latin typeface="Public Sans Italics"/>
              </a:rPr>
              <a:t>Fig 1.a) - CAO, Jie, et al. Emerging dynamic memristors for neuromorphic reservoir computing</a:t>
            </a:r>
          </a:p>
        </p:txBody>
      </p:sp>
      <p:grpSp>
        <p:nvGrpSpPr>
          <p:cNvPr name="Group 8" id="8"/>
          <p:cNvGrpSpPr/>
          <p:nvPr/>
        </p:nvGrpSpPr>
        <p:grpSpPr>
          <a:xfrm rot="0">
            <a:off x="1028700" y="4787385"/>
            <a:ext cx="7338962" cy="2496186"/>
            <a:chOff x="0" y="0"/>
            <a:chExt cx="9785282" cy="3328248"/>
          </a:xfrm>
        </p:grpSpPr>
        <p:sp>
          <p:nvSpPr>
            <p:cNvPr name="TextBox 9" id="9"/>
            <p:cNvSpPr txBox="true"/>
            <p:nvPr/>
          </p:nvSpPr>
          <p:spPr>
            <a:xfrm rot="0">
              <a:off x="0" y="-66675"/>
              <a:ext cx="9785282" cy="632249"/>
            </a:xfrm>
            <a:prstGeom prst="rect">
              <a:avLst/>
            </a:prstGeom>
          </p:spPr>
          <p:txBody>
            <a:bodyPr anchor="t" rtlCol="false" tIns="0" lIns="0" bIns="0" rIns="0">
              <a:spAutoFit/>
            </a:bodyPr>
            <a:lstStyle/>
            <a:p>
              <a:pPr>
                <a:lnSpc>
                  <a:spcPts val="3919"/>
                </a:lnSpc>
              </a:pPr>
              <a:r>
                <a:rPr lang="en-US" sz="2799">
                  <a:solidFill>
                    <a:srgbClr val="2B2C30"/>
                  </a:solidFill>
                  <a:latin typeface="Public Sans Bold"/>
                </a:rPr>
                <a:t>Eco-state networks</a:t>
              </a:r>
            </a:p>
          </p:txBody>
        </p:sp>
        <p:sp>
          <p:nvSpPr>
            <p:cNvPr name="TextBox 10" id="10"/>
            <p:cNvSpPr txBox="true"/>
            <p:nvPr/>
          </p:nvSpPr>
          <p:spPr>
            <a:xfrm rot="0">
              <a:off x="0" y="714799"/>
              <a:ext cx="9785282" cy="2613449"/>
            </a:xfrm>
            <a:prstGeom prst="rect">
              <a:avLst/>
            </a:prstGeom>
          </p:spPr>
          <p:txBody>
            <a:bodyPr anchor="t" rtlCol="false" tIns="0" lIns="0" bIns="0" rIns="0">
              <a:spAutoFit/>
            </a:bodyPr>
            <a:lstStyle/>
            <a:p>
              <a:pPr>
                <a:lnSpc>
                  <a:spcPts val="3919"/>
                </a:lnSpc>
              </a:pPr>
              <a:r>
                <a:rPr lang="en-US" sz="2799">
                  <a:solidFill>
                    <a:srgbClr val="2B2C30"/>
                  </a:solidFill>
                  <a:latin typeface="Public Sans"/>
                </a:rPr>
                <a:t>Type of </a:t>
              </a:r>
              <a:r>
                <a:rPr lang="en-US" sz="2799">
                  <a:solidFill>
                    <a:srgbClr val="2B2C30"/>
                  </a:solidFill>
                  <a:latin typeface="Public Sans"/>
                  <a:hlinkClick r:id="rId4" tooltip="https://en.wikipedia.org/wiki/Reservoir_computing"/>
                </a:rPr>
                <a:t>reservoir computer</a:t>
              </a:r>
              <a:r>
                <a:rPr lang="en-US" sz="2799">
                  <a:solidFill>
                    <a:srgbClr val="2B2C30"/>
                  </a:solidFill>
                  <a:latin typeface="Public Sans"/>
                </a:rPr>
                <a:t> that uses a </a:t>
              </a:r>
              <a:r>
                <a:rPr lang="en-US" sz="2799">
                  <a:solidFill>
                    <a:srgbClr val="2B2C30"/>
                  </a:solidFill>
                  <a:latin typeface="Public Sans"/>
                  <a:hlinkClick r:id="rId5" tooltip="https://en.wikipedia.org/wiki/Recurrent_neural_network"/>
                </a:rPr>
                <a:t>recurrent neural network</a:t>
              </a:r>
              <a:r>
                <a:rPr lang="en-US" sz="2799">
                  <a:solidFill>
                    <a:srgbClr val="2B2C30"/>
                  </a:solidFill>
                  <a:latin typeface="Public Sans"/>
                </a:rPr>
                <a:t> with a sparsely connected hidden layer (with low connectivity).</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AutoShape 2" id="2"/>
          <p:cNvSpPr/>
          <p:nvPr/>
        </p:nvSpPr>
        <p:spPr>
          <a:xfrm flipV="true">
            <a:off x="-7086597"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257955" y="2634824"/>
            <a:ext cx="9135200" cy="4277990"/>
          </a:xfrm>
          <a:custGeom>
            <a:avLst/>
            <a:gdLst/>
            <a:ahLst/>
            <a:cxnLst/>
            <a:rect r="r" b="b" t="t" l="l"/>
            <a:pathLst>
              <a:path h="4277990" w="9135200">
                <a:moveTo>
                  <a:pt x="0" y="0"/>
                </a:moveTo>
                <a:lnTo>
                  <a:pt x="9135200" y="0"/>
                </a:lnTo>
                <a:lnTo>
                  <a:pt x="9135200" y="4277990"/>
                </a:lnTo>
                <a:lnTo>
                  <a:pt x="0" y="4277990"/>
                </a:lnTo>
                <a:lnTo>
                  <a:pt x="0" y="0"/>
                </a:lnTo>
                <a:close/>
              </a:path>
            </a:pathLst>
          </a:custGeom>
          <a:blipFill>
            <a:blip r:embed="rId2"/>
            <a:stretch>
              <a:fillRect l="0" t="-8340" r="-58387" b="-125203"/>
            </a:stretch>
          </a:blipFill>
        </p:spPr>
      </p:sp>
      <p:sp>
        <p:nvSpPr>
          <p:cNvPr name="TextBox 4" id="4"/>
          <p:cNvSpPr txBox="true"/>
          <p:nvPr/>
        </p:nvSpPr>
        <p:spPr>
          <a:xfrm rot="0">
            <a:off x="1006871" y="942975"/>
            <a:ext cx="16230600" cy="648601"/>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DYNAMIC RESERVOIR</a:t>
            </a:r>
          </a:p>
        </p:txBody>
      </p:sp>
      <p:sp>
        <p:nvSpPr>
          <p:cNvPr name="TextBox 5" id="5"/>
          <p:cNvSpPr txBox="true"/>
          <p:nvPr/>
        </p:nvSpPr>
        <p:spPr>
          <a:xfrm rot="0">
            <a:off x="9738420" y="2276402"/>
            <a:ext cx="7841122" cy="5742158"/>
          </a:xfrm>
          <a:prstGeom prst="rect">
            <a:avLst/>
          </a:prstGeom>
        </p:spPr>
        <p:txBody>
          <a:bodyPr anchor="t" rtlCol="false" tIns="0" lIns="0" bIns="0" rIns="0">
            <a:spAutoFit/>
          </a:bodyPr>
          <a:lstStyle/>
          <a:p>
            <a:pPr marL="601752" indent="-300876" lvl="1">
              <a:lnSpc>
                <a:spcPts val="4180"/>
              </a:lnSpc>
              <a:buFont typeface="Arial"/>
              <a:buChar char="•"/>
            </a:pPr>
            <a:r>
              <a:rPr lang="en-US" sz="2787">
                <a:solidFill>
                  <a:srgbClr val="2B2C30"/>
                </a:solidFill>
                <a:latin typeface="Public Sans"/>
              </a:rPr>
              <a:t>Hardware implementations of RC systems can significantly </a:t>
            </a:r>
            <a:r>
              <a:rPr lang="en-US" sz="2787">
                <a:solidFill>
                  <a:srgbClr val="2B2C30"/>
                </a:solidFill>
                <a:latin typeface="Public Sans Bold"/>
              </a:rPr>
              <a:t>reduce</a:t>
            </a:r>
            <a:r>
              <a:rPr lang="en-US" sz="2787">
                <a:solidFill>
                  <a:srgbClr val="2B2C30"/>
                </a:solidFill>
                <a:latin typeface="Public Sans"/>
              </a:rPr>
              <a:t> computing </a:t>
            </a:r>
            <a:r>
              <a:rPr lang="en-US" sz="2787">
                <a:solidFill>
                  <a:srgbClr val="2B2C30"/>
                </a:solidFill>
                <a:latin typeface="Public Sans Bold"/>
              </a:rPr>
              <a:t>time</a:t>
            </a:r>
            <a:r>
              <a:rPr lang="en-US" sz="2787">
                <a:solidFill>
                  <a:srgbClr val="2B2C30"/>
                </a:solidFill>
                <a:latin typeface="Public Sans"/>
              </a:rPr>
              <a:t> and </a:t>
            </a:r>
            <a:r>
              <a:rPr lang="en-US" sz="2787">
                <a:solidFill>
                  <a:srgbClr val="2B2C30"/>
                </a:solidFill>
                <a:latin typeface="Public Sans Bold"/>
              </a:rPr>
              <a:t>energy</a:t>
            </a:r>
            <a:r>
              <a:rPr lang="en-US" sz="2787">
                <a:solidFill>
                  <a:srgbClr val="2B2C30"/>
                </a:solidFill>
                <a:latin typeface="Public Sans"/>
              </a:rPr>
              <a:t>. </a:t>
            </a:r>
          </a:p>
          <a:p>
            <a:pPr marL="601752" indent="-300876" lvl="1">
              <a:lnSpc>
                <a:spcPts val="4180"/>
              </a:lnSpc>
              <a:buFont typeface="Arial"/>
              <a:buChar char="•"/>
            </a:pPr>
            <a:r>
              <a:rPr lang="en-US" sz="2787">
                <a:solidFill>
                  <a:srgbClr val="2B2C30"/>
                </a:solidFill>
                <a:latin typeface="Public Sans"/>
              </a:rPr>
              <a:t>However, current physical devices pose </a:t>
            </a:r>
            <a:r>
              <a:rPr lang="en-US" sz="2787">
                <a:solidFill>
                  <a:srgbClr val="2B2C30"/>
                </a:solidFill>
                <a:latin typeface="Public Sans Bold"/>
              </a:rPr>
              <a:t>challenges</a:t>
            </a:r>
            <a:r>
              <a:rPr lang="en-US" sz="2787">
                <a:solidFill>
                  <a:srgbClr val="2B2C30"/>
                </a:solidFill>
                <a:latin typeface="Public Sans"/>
              </a:rPr>
              <a:t>. </a:t>
            </a:r>
          </a:p>
          <a:p>
            <a:pPr marL="601752" indent="-300876" lvl="1">
              <a:lnSpc>
                <a:spcPts val="4180"/>
              </a:lnSpc>
              <a:buFont typeface="Arial"/>
              <a:buChar char="•"/>
            </a:pPr>
            <a:r>
              <a:rPr lang="en-US" sz="2787" u="sng">
                <a:solidFill>
                  <a:srgbClr val="2B2C30"/>
                </a:solidFill>
                <a:latin typeface="Public Sans"/>
              </a:rPr>
              <a:t>Dynamic memristor</a:t>
            </a:r>
            <a:r>
              <a:rPr lang="en-US" sz="2787">
                <a:solidFill>
                  <a:srgbClr val="2B2C30"/>
                </a:solidFill>
                <a:latin typeface="Public Sans"/>
              </a:rPr>
              <a:t>s offer a promising solution, leveraging their:</a:t>
            </a:r>
          </a:p>
          <a:p>
            <a:pPr marL="1203504" indent="-401168" lvl="2">
              <a:lnSpc>
                <a:spcPts val="4180"/>
              </a:lnSpc>
              <a:buFont typeface="Arial"/>
              <a:buChar char="⚬"/>
            </a:pPr>
            <a:r>
              <a:rPr lang="en-US" sz="2787">
                <a:solidFill>
                  <a:srgbClr val="2B2C30"/>
                </a:solidFill>
                <a:latin typeface="Public Sans"/>
              </a:rPr>
              <a:t>quick, low-energy </a:t>
            </a:r>
            <a:r>
              <a:rPr lang="en-US" sz="2787">
                <a:solidFill>
                  <a:srgbClr val="2B2C30"/>
                </a:solidFill>
                <a:latin typeface="Public Sans Bold"/>
              </a:rPr>
              <a:t>switching</a:t>
            </a:r>
            <a:r>
              <a:rPr lang="en-US" sz="2787">
                <a:solidFill>
                  <a:srgbClr val="2B2C30"/>
                </a:solidFill>
                <a:latin typeface="Public Sans"/>
              </a:rPr>
              <a:t>, </a:t>
            </a:r>
          </a:p>
          <a:p>
            <a:pPr marL="1203504" indent="-401168" lvl="2">
              <a:lnSpc>
                <a:spcPts val="4180"/>
              </a:lnSpc>
              <a:buFont typeface="Arial"/>
              <a:buChar char="⚬"/>
            </a:pPr>
            <a:r>
              <a:rPr lang="en-US" sz="2787">
                <a:solidFill>
                  <a:srgbClr val="2B2C30"/>
                </a:solidFill>
                <a:latin typeface="Public Sans Bold"/>
              </a:rPr>
              <a:t>nonlinear dynamics</a:t>
            </a:r>
            <a:r>
              <a:rPr lang="en-US" sz="2787">
                <a:solidFill>
                  <a:srgbClr val="2B2C30"/>
                </a:solidFill>
                <a:latin typeface="Public Sans"/>
              </a:rPr>
              <a:t>, </a:t>
            </a:r>
          </a:p>
          <a:p>
            <a:pPr marL="1203504" indent="-401168" lvl="2">
              <a:lnSpc>
                <a:spcPts val="4180"/>
              </a:lnSpc>
              <a:buFont typeface="Arial"/>
              <a:buChar char="⚬"/>
            </a:pPr>
            <a:r>
              <a:rPr lang="en-US" sz="2787">
                <a:solidFill>
                  <a:srgbClr val="2B2C30"/>
                </a:solidFill>
                <a:latin typeface="Public Sans"/>
              </a:rPr>
              <a:t>and </a:t>
            </a:r>
            <a:r>
              <a:rPr lang="en-US" sz="2787">
                <a:solidFill>
                  <a:srgbClr val="2B2C30"/>
                </a:solidFill>
                <a:latin typeface="Public Sans Bold"/>
              </a:rPr>
              <a:t>short-term memory</a:t>
            </a:r>
            <a:r>
              <a:rPr lang="en-US" sz="2787">
                <a:solidFill>
                  <a:srgbClr val="2B2C30"/>
                </a:solidFill>
                <a:latin typeface="Public Sans"/>
              </a:rPr>
              <a:t> capabilities. </a:t>
            </a:r>
          </a:p>
          <a:p>
            <a:pPr>
              <a:lnSpc>
                <a:spcPts val="4180"/>
              </a:lnSpc>
            </a:pPr>
          </a:p>
        </p:txBody>
      </p:sp>
      <p:sp>
        <p:nvSpPr>
          <p:cNvPr name="TextBox 6" id="6"/>
          <p:cNvSpPr txBox="true"/>
          <p:nvPr/>
        </p:nvSpPr>
        <p:spPr>
          <a:xfrm rot="0">
            <a:off x="257955" y="6956352"/>
            <a:ext cx="8886053" cy="942975"/>
          </a:xfrm>
          <a:prstGeom prst="rect">
            <a:avLst/>
          </a:prstGeom>
        </p:spPr>
        <p:txBody>
          <a:bodyPr anchor="t" rtlCol="false" tIns="0" lIns="0" bIns="0" rIns="0">
            <a:spAutoFit/>
          </a:bodyPr>
          <a:lstStyle/>
          <a:p>
            <a:pPr>
              <a:lnSpc>
                <a:spcPts val="3750"/>
              </a:lnSpc>
            </a:pPr>
            <a:r>
              <a:rPr lang="en-US" sz="2500">
                <a:solidFill>
                  <a:srgbClr val="737373"/>
                </a:solidFill>
                <a:latin typeface="Public Sans Italics"/>
              </a:rPr>
              <a:t>Fig 1.a) -DU, Chao, et al. Reservoir computing using dynamic memristors for temporal information processing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3428832" y="2401615"/>
            <a:ext cx="4369311" cy="7279233"/>
          </a:xfrm>
          <a:custGeom>
            <a:avLst/>
            <a:gdLst/>
            <a:ahLst/>
            <a:cxnLst/>
            <a:rect r="r" b="b" t="t" l="l"/>
            <a:pathLst>
              <a:path h="7279233" w="4369311">
                <a:moveTo>
                  <a:pt x="0" y="0"/>
                </a:moveTo>
                <a:lnTo>
                  <a:pt x="4369311" y="0"/>
                </a:lnTo>
                <a:lnTo>
                  <a:pt x="4369311" y="7279233"/>
                </a:lnTo>
                <a:lnTo>
                  <a:pt x="0" y="7279233"/>
                </a:lnTo>
                <a:lnTo>
                  <a:pt x="0" y="0"/>
                </a:lnTo>
                <a:close/>
              </a:path>
            </a:pathLst>
          </a:custGeom>
          <a:blipFill>
            <a:blip r:embed="rId2"/>
            <a:stretch>
              <a:fillRect l="0" t="-41358" r="-109777" b="0"/>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DYNAMIC MEMRISTORS</a:t>
            </a:r>
          </a:p>
        </p:txBody>
      </p:sp>
      <p:grpSp>
        <p:nvGrpSpPr>
          <p:cNvPr name="Group 5" id="5"/>
          <p:cNvGrpSpPr/>
          <p:nvPr/>
        </p:nvGrpSpPr>
        <p:grpSpPr>
          <a:xfrm rot="0">
            <a:off x="997346" y="2312790"/>
            <a:ext cx="7823083" cy="4718260"/>
            <a:chOff x="0" y="0"/>
            <a:chExt cx="10430778" cy="6291014"/>
          </a:xfrm>
        </p:grpSpPr>
        <p:sp>
          <p:nvSpPr>
            <p:cNvPr name="TextBox 6" id="6"/>
            <p:cNvSpPr txBox="true"/>
            <p:nvPr/>
          </p:nvSpPr>
          <p:spPr>
            <a:xfrm rot="0">
              <a:off x="0" y="-85725"/>
              <a:ext cx="10430778" cy="846804"/>
            </a:xfrm>
            <a:prstGeom prst="rect">
              <a:avLst/>
            </a:prstGeom>
          </p:spPr>
          <p:txBody>
            <a:bodyPr anchor="t" rtlCol="false" tIns="0" lIns="0" bIns="0" rIns="0">
              <a:spAutoFit/>
            </a:bodyPr>
            <a:lstStyle/>
            <a:p>
              <a:pPr>
                <a:lnSpc>
                  <a:spcPts val="5275"/>
                </a:lnSpc>
              </a:pPr>
              <a:r>
                <a:rPr lang="en-US" sz="3767">
                  <a:solidFill>
                    <a:srgbClr val="2B2C30"/>
                  </a:solidFill>
                  <a:latin typeface="Public Sans Bold"/>
                </a:rPr>
                <a:t>Through an example</a:t>
              </a:r>
            </a:p>
          </p:txBody>
        </p:sp>
        <p:sp>
          <p:nvSpPr>
            <p:cNvPr name="TextBox 7" id="7"/>
            <p:cNvSpPr txBox="true"/>
            <p:nvPr/>
          </p:nvSpPr>
          <p:spPr>
            <a:xfrm rot="0">
              <a:off x="0" y="1003986"/>
              <a:ext cx="10430778" cy="5287028"/>
            </a:xfrm>
            <a:prstGeom prst="rect">
              <a:avLst/>
            </a:prstGeom>
          </p:spPr>
          <p:txBody>
            <a:bodyPr anchor="t" rtlCol="false" tIns="0" lIns="0" bIns="0" rIns="0">
              <a:spAutoFit/>
            </a:bodyPr>
            <a:lstStyle/>
            <a:p>
              <a:pPr>
                <a:lnSpc>
                  <a:spcPts val="3142"/>
                </a:lnSpc>
              </a:pPr>
              <a:r>
                <a:rPr lang="en-US" sz="2244">
                  <a:solidFill>
                    <a:srgbClr val="2B2C30"/>
                  </a:solidFill>
                  <a:latin typeface="Public Sans Semi-Bold"/>
                </a:rPr>
                <a:t>Ti = Titanium</a:t>
              </a:r>
            </a:p>
            <a:p>
              <a:pPr>
                <a:lnSpc>
                  <a:spcPts val="3142"/>
                </a:lnSpc>
              </a:pPr>
              <a:r>
                <a:rPr lang="en-US" sz="2244">
                  <a:solidFill>
                    <a:srgbClr val="2B2C30"/>
                  </a:solidFill>
                  <a:latin typeface="Public Sans Semi-Bold"/>
                </a:rPr>
                <a:t>TiOx = Titanium Oxide</a:t>
              </a:r>
            </a:p>
            <a:p>
              <a:pPr>
                <a:lnSpc>
                  <a:spcPts val="3142"/>
                </a:lnSpc>
              </a:pPr>
              <a:r>
                <a:rPr lang="en-US" sz="2244">
                  <a:solidFill>
                    <a:srgbClr val="2B2C30"/>
                  </a:solidFill>
                  <a:latin typeface="Public Sans Semi-Bold"/>
                </a:rPr>
                <a:t>TaOy = Tantalum Oxide</a:t>
              </a:r>
            </a:p>
            <a:p>
              <a:pPr>
                <a:lnSpc>
                  <a:spcPts val="3142"/>
                </a:lnSpc>
              </a:pPr>
              <a:r>
                <a:rPr lang="en-US" sz="2244">
                  <a:solidFill>
                    <a:srgbClr val="2B2C30"/>
                  </a:solidFill>
                  <a:latin typeface="Public Sans Semi-Bold"/>
                </a:rPr>
                <a:t>Pl = Platinum</a:t>
              </a:r>
            </a:p>
            <a:p>
              <a:pPr>
                <a:lnSpc>
                  <a:spcPts val="3142"/>
                </a:lnSpc>
              </a:pPr>
            </a:p>
            <a:p>
              <a:pPr>
                <a:lnSpc>
                  <a:spcPts val="3142"/>
                </a:lnSpc>
              </a:pPr>
              <a:r>
                <a:rPr lang="en-US" sz="2244">
                  <a:solidFill>
                    <a:srgbClr val="2B2C30"/>
                  </a:solidFill>
                  <a:latin typeface="Public Sans"/>
                </a:rPr>
                <a:t>a) Vertically stacked cross-point structure </a:t>
              </a:r>
            </a:p>
            <a:p>
              <a:pPr>
                <a:lnSpc>
                  <a:spcPts val="3142"/>
                </a:lnSpc>
              </a:pPr>
              <a:r>
                <a:rPr lang="en-US" sz="2244">
                  <a:solidFill>
                    <a:srgbClr val="2B2C30"/>
                  </a:solidFill>
                  <a:latin typeface="Public Sans"/>
                </a:rPr>
                <a:t>b) Cross-section transmission electron microscope image </a:t>
              </a:r>
            </a:p>
            <a:p>
              <a:pPr>
                <a:lnSpc>
                  <a:spcPts val="3142"/>
                </a:lnSpc>
              </a:pPr>
              <a:r>
                <a:rPr lang="en-US" sz="2244">
                  <a:solidFill>
                    <a:srgbClr val="2B2C30"/>
                  </a:solidFill>
                  <a:latin typeface="Public Sans"/>
                </a:rPr>
                <a:t>c) Standard I–V memristor hysteresis curves ( over multiple cycles)</a:t>
              </a:r>
            </a:p>
            <a:p>
              <a:pPr>
                <a:lnSpc>
                  <a:spcPts val="3666"/>
                </a:lnSpc>
              </a:pPr>
            </a:p>
          </p:txBody>
        </p:sp>
      </p:grpSp>
      <p:sp>
        <p:nvSpPr>
          <p:cNvPr name="TextBox 8" id="8"/>
          <p:cNvSpPr txBox="true"/>
          <p:nvPr/>
        </p:nvSpPr>
        <p:spPr>
          <a:xfrm rot="0">
            <a:off x="194097" y="9172575"/>
            <a:ext cx="9757847" cy="1895475"/>
          </a:xfrm>
          <a:prstGeom prst="rect">
            <a:avLst/>
          </a:prstGeom>
        </p:spPr>
        <p:txBody>
          <a:bodyPr anchor="t" rtlCol="false" tIns="0" lIns="0" bIns="0" rIns="0">
            <a:spAutoFit/>
          </a:bodyPr>
          <a:lstStyle/>
          <a:p>
            <a:pPr>
              <a:lnSpc>
                <a:spcPts val="3750"/>
              </a:lnSpc>
            </a:pPr>
            <a:r>
              <a:rPr lang="en-US" sz="2500">
                <a:solidFill>
                  <a:srgbClr val="737373"/>
                </a:solidFill>
                <a:latin typeface="Public Sans Italics"/>
              </a:rPr>
              <a:t>Fig 1 - ZHONG, Yanan, et al. Dynamic memristor-based reservoir computing for high-efficiency temporal signal processing</a:t>
            </a:r>
          </a:p>
          <a:p>
            <a:pPr>
              <a:lnSpc>
                <a:spcPts val="3750"/>
              </a:lnSpc>
            </a:pPr>
          </a:p>
          <a:p>
            <a:pPr>
              <a:lnSpc>
                <a:spcPts val="3750"/>
              </a:lnSpc>
            </a:pPr>
          </a:p>
        </p:txBody>
      </p:sp>
      <p:sp>
        <p:nvSpPr>
          <p:cNvPr name="Freeform 9" id="9"/>
          <p:cNvSpPr/>
          <p:nvPr/>
        </p:nvSpPr>
        <p:spPr>
          <a:xfrm flipH="false" flipV="false" rot="0">
            <a:off x="9007814" y="4438650"/>
            <a:ext cx="4421018" cy="3205163"/>
          </a:xfrm>
          <a:custGeom>
            <a:avLst/>
            <a:gdLst/>
            <a:ahLst/>
            <a:cxnLst/>
            <a:rect r="r" b="b" t="t" l="l"/>
            <a:pathLst>
              <a:path h="3205163" w="4421018">
                <a:moveTo>
                  <a:pt x="0" y="0"/>
                </a:moveTo>
                <a:lnTo>
                  <a:pt x="4421018" y="0"/>
                </a:lnTo>
                <a:lnTo>
                  <a:pt x="4421018" y="3205162"/>
                </a:lnTo>
                <a:lnTo>
                  <a:pt x="0" y="3205162"/>
                </a:lnTo>
                <a:lnTo>
                  <a:pt x="0" y="0"/>
                </a:lnTo>
                <a:close/>
              </a:path>
            </a:pathLst>
          </a:custGeom>
          <a:blipFill>
            <a:blip r:embed="rId2"/>
            <a:stretch>
              <a:fillRect l="0" t="0" r="-107323" b="-221038"/>
            </a:stretch>
          </a:blip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FDFEFE"/>
        </a:solidFill>
      </p:bgPr>
    </p:bg>
    <p:spTree>
      <p:nvGrpSpPr>
        <p:cNvPr id="1" name=""/>
        <p:cNvGrpSpPr/>
        <p:nvPr/>
      </p:nvGrpSpPr>
      <p:grpSpPr>
        <a:xfrm>
          <a:off x="0" y="0"/>
          <a:ext cx="0" cy="0"/>
          <a:chOff x="0" y="0"/>
          <a:chExt cx="0" cy="0"/>
        </a:xfrm>
      </p:grpSpPr>
      <p:sp>
        <p:nvSpPr>
          <p:cNvPr name="TextBox 2" id="2"/>
          <p:cNvSpPr txBox="true"/>
          <p:nvPr/>
        </p:nvSpPr>
        <p:spPr>
          <a:xfrm rot="0">
            <a:off x="0" y="4119112"/>
            <a:ext cx="18288000" cy="1963051"/>
          </a:xfrm>
          <a:prstGeom prst="rect">
            <a:avLst/>
          </a:prstGeom>
        </p:spPr>
        <p:txBody>
          <a:bodyPr anchor="t" rtlCol="false" tIns="0" lIns="0" bIns="0" rIns="0">
            <a:spAutoFit/>
          </a:bodyPr>
          <a:lstStyle/>
          <a:p>
            <a:pPr algn="ctr">
              <a:lnSpc>
                <a:spcPts val="5200"/>
              </a:lnSpc>
              <a:spcBef>
                <a:spcPct val="0"/>
              </a:spcBef>
            </a:pPr>
            <a:r>
              <a:rPr lang="en-US" sz="3714" spc="843">
                <a:solidFill>
                  <a:srgbClr val="000000"/>
                </a:solidFill>
                <a:latin typeface="Public Sans Bold"/>
              </a:rPr>
              <a:t>OUTPUT</a:t>
            </a:r>
            <a:r>
              <a:rPr lang="en-US" sz="3714" spc="843">
                <a:solidFill>
                  <a:srgbClr val="000000"/>
                </a:solidFill>
                <a:latin typeface="Public Sans"/>
              </a:rPr>
              <a:t> OF THE DYNAMIC MEMRISTOR IS NOT ONLY </a:t>
            </a:r>
            <a:r>
              <a:rPr lang="en-US" sz="3714" spc="843">
                <a:solidFill>
                  <a:srgbClr val="000000"/>
                </a:solidFill>
                <a:latin typeface="Public Sans Bold"/>
              </a:rPr>
              <a:t>DEPENDENT</a:t>
            </a:r>
            <a:r>
              <a:rPr lang="en-US" sz="3714" spc="843">
                <a:solidFill>
                  <a:srgbClr val="000000"/>
                </a:solidFill>
                <a:latin typeface="Public Sans"/>
              </a:rPr>
              <a:t> ON THE </a:t>
            </a:r>
            <a:r>
              <a:rPr lang="en-US" sz="3714" spc="843">
                <a:solidFill>
                  <a:srgbClr val="000000"/>
                </a:solidFill>
                <a:latin typeface="Public Sans Bold"/>
              </a:rPr>
              <a:t>CURRENT INPUT</a:t>
            </a:r>
            <a:r>
              <a:rPr lang="en-US" sz="3714" spc="843">
                <a:solidFill>
                  <a:srgbClr val="000000"/>
                </a:solidFill>
                <a:latin typeface="Public Sans"/>
              </a:rPr>
              <a:t> BUT ALSO RELIES ON THE </a:t>
            </a:r>
            <a:r>
              <a:rPr lang="en-US" sz="3714" spc="843">
                <a:solidFill>
                  <a:srgbClr val="000000"/>
                </a:solidFill>
                <a:latin typeface="Public Sans Bold"/>
              </a:rPr>
              <a:t>HISTORY</a:t>
            </a:r>
            <a:r>
              <a:rPr lang="en-US" sz="3714" spc="843">
                <a:solidFill>
                  <a:srgbClr val="000000"/>
                </a:solidFill>
                <a:latin typeface="Public Sans"/>
              </a:rPr>
              <a:t> OF THE INPUT SIGNAL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637102" y="4230785"/>
            <a:ext cx="17013796" cy="4072871"/>
          </a:xfrm>
          <a:custGeom>
            <a:avLst/>
            <a:gdLst/>
            <a:ahLst/>
            <a:cxnLst/>
            <a:rect r="r" b="b" t="t" l="l"/>
            <a:pathLst>
              <a:path h="4072871" w="17013796">
                <a:moveTo>
                  <a:pt x="0" y="0"/>
                </a:moveTo>
                <a:lnTo>
                  <a:pt x="17013796" y="0"/>
                </a:lnTo>
                <a:lnTo>
                  <a:pt x="17013796" y="4072870"/>
                </a:lnTo>
                <a:lnTo>
                  <a:pt x="0" y="4072870"/>
                </a:lnTo>
                <a:lnTo>
                  <a:pt x="0" y="0"/>
                </a:lnTo>
                <a:close/>
              </a:path>
            </a:pathLst>
          </a:custGeom>
          <a:blipFill>
            <a:blip r:embed="rId2"/>
            <a:stretch>
              <a:fillRect l="0" t="0" r="0" b="-283584"/>
            </a:stretch>
          </a:blipFill>
        </p:spPr>
      </p:sp>
      <p:sp>
        <p:nvSpPr>
          <p:cNvPr name="TextBox 4" id="4"/>
          <p:cNvSpPr txBox="true"/>
          <p:nvPr/>
        </p:nvSpPr>
        <p:spPr>
          <a:xfrm rot="0">
            <a:off x="1006871" y="942975"/>
            <a:ext cx="16230600" cy="651099"/>
          </a:xfrm>
          <a:prstGeom prst="rect">
            <a:avLst/>
          </a:prstGeom>
        </p:spPr>
        <p:txBody>
          <a:bodyPr anchor="t" rtlCol="false" tIns="0" lIns="0" bIns="0" rIns="0">
            <a:spAutoFit/>
          </a:bodyPr>
          <a:lstStyle/>
          <a:p>
            <a:pPr>
              <a:lnSpc>
                <a:spcPts val="5200"/>
              </a:lnSpc>
              <a:spcBef>
                <a:spcPct val="0"/>
              </a:spcBef>
            </a:pPr>
            <a:r>
              <a:rPr lang="en-US" sz="3714" spc="843">
                <a:solidFill>
                  <a:srgbClr val="2B2C30"/>
                </a:solidFill>
                <a:latin typeface="Public Sans Bold"/>
              </a:rPr>
              <a:t>MEMRISTOR BASED RESERVOIRS</a:t>
            </a:r>
          </a:p>
        </p:txBody>
      </p:sp>
      <p:sp>
        <p:nvSpPr>
          <p:cNvPr name="TextBox 5" id="5"/>
          <p:cNvSpPr txBox="true"/>
          <p:nvPr/>
        </p:nvSpPr>
        <p:spPr>
          <a:xfrm rot="0">
            <a:off x="1028689" y="2546066"/>
            <a:ext cx="16230611" cy="1026795"/>
          </a:xfrm>
          <a:prstGeom prst="rect">
            <a:avLst/>
          </a:prstGeom>
        </p:spPr>
        <p:txBody>
          <a:bodyPr anchor="t" rtlCol="false" tIns="0" lIns="0" bIns="0" rIns="0">
            <a:spAutoFit/>
          </a:bodyPr>
          <a:lstStyle/>
          <a:p>
            <a:pPr>
              <a:lnSpc>
                <a:spcPts val="4199"/>
              </a:lnSpc>
            </a:pPr>
            <a:r>
              <a:rPr lang="en-US" sz="2799">
                <a:solidFill>
                  <a:srgbClr val="2B2C30"/>
                </a:solidFill>
                <a:latin typeface="Public Sans"/>
              </a:rPr>
              <a:t>Memristor's short-term memory and I–V nonlinearity enables it to effectively implement neural networks with recursive connections.</a:t>
            </a:r>
          </a:p>
        </p:txBody>
      </p:sp>
      <p:sp>
        <p:nvSpPr>
          <p:cNvPr name="TextBox 6" id="6"/>
          <p:cNvSpPr txBox="true"/>
          <p:nvPr/>
        </p:nvSpPr>
        <p:spPr>
          <a:xfrm rot="0">
            <a:off x="194097" y="8875155"/>
            <a:ext cx="18904690" cy="1419225"/>
          </a:xfrm>
          <a:prstGeom prst="rect">
            <a:avLst/>
          </a:prstGeom>
        </p:spPr>
        <p:txBody>
          <a:bodyPr anchor="t" rtlCol="false" tIns="0" lIns="0" bIns="0" rIns="0">
            <a:spAutoFit/>
          </a:bodyPr>
          <a:lstStyle/>
          <a:p>
            <a:pPr>
              <a:lnSpc>
                <a:spcPts val="3750"/>
              </a:lnSpc>
            </a:pPr>
            <a:r>
              <a:rPr lang="en-US" sz="2500">
                <a:solidFill>
                  <a:srgbClr val="737373"/>
                </a:solidFill>
                <a:latin typeface="Public Sans Italics"/>
              </a:rPr>
              <a:t>Fig 2 - ZHONG, Yanan, et al. Dynamic memristor-based reservoir computing for high-efficiency temporal signal processing</a:t>
            </a:r>
          </a:p>
          <a:p>
            <a:pPr>
              <a:lnSpc>
                <a:spcPts val="3750"/>
              </a:lnSpc>
            </a:pPr>
          </a:p>
          <a:p>
            <a:pPr>
              <a:lnSpc>
                <a:spcPts val="375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EFE"/>
        </a:solidFill>
      </p:bgPr>
    </p:bg>
    <p:spTree>
      <p:nvGrpSpPr>
        <p:cNvPr id="1" name=""/>
        <p:cNvGrpSpPr/>
        <p:nvPr/>
      </p:nvGrpSpPr>
      <p:grpSpPr>
        <a:xfrm>
          <a:off x="0" y="0"/>
          <a:ext cx="0" cy="0"/>
          <a:chOff x="0" y="0"/>
          <a:chExt cx="0" cy="0"/>
        </a:xfrm>
      </p:grpSpPr>
      <p:sp>
        <p:nvSpPr>
          <p:cNvPr name="TextBox 2" id="2"/>
          <p:cNvSpPr txBox="true"/>
          <p:nvPr/>
        </p:nvSpPr>
        <p:spPr>
          <a:xfrm rot="0">
            <a:off x="1028700" y="510372"/>
            <a:ext cx="16230600" cy="1963051"/>
          </a:xfrm>
          <a:prstGeom prst="rect">
            <a:avLst/>
          </a:prstGeom>
        </p:spPr>
        <p:txBody>
          <a:bodyPr anchor="t" rtlCol="false" tIns="0" lIns="0" bIns="0" rIns="0">
            <a:spAutoFit/>
          </a:bodyPr>
          <a:lstStyle/>
          <a:p>
            <a:pPr algn="ctr">
              <a:lnSpc>
                <a:spcPts val="5200"/>
              </a:lnSpc>
              <a:spcBef>
                <a:spcPct val="0"/>
              </a:spcBef>
            </a:pPr>
            <a:r>
              <a:rPr lang="en-US" sz="3714" spc="843">
                <a:solidFill>
                  <a:srgbClr val="2B2C30"/>
                </a:solidFill>
                <a:latin typeface="Public Sans Bold"/>
              </a:rPr>
              <a:t>SCHEMATIC OF AN INFORMATION PROCESSING FLOW CHART USING A DYNAMIC MEMRISTOR-BASED RC SYSTEM</a:t>
            </a:r>
          </a:p>
        </p:txBody>
      </p:sp>
      <p:sp>
        <p:nvSpPr>
          <p:cNvPr name="TextBox 3" id="3"/>
          <p:cNvSpPr txBox="true"/>
          <p:nvPr/>
        </p:nvSpPr>
        <p:spPr>
          <a:xfrm rot="0">
            <a:off x="2292788" y="8625614"/>
            <a:ext cx="18904690" cy="942975"/>
          </a:xfrm>
          <a:prstGeom prst="rect">
            <a:avLst/>
          </a:prstGeom>
        </p:spPr>
        <p:txBody>
          <a:bodyPr anchor="t" rtlCol="false" tIns="0" lIns="0" bIns="0" rIns="0">
            <a:spAutoFit/>
          </a:bodyPr>
          <a:lstStyle/>
          <a:p>
            <a:pPr>
              <a:lnSpc>
                <a:spcPts val="3750"/>
              </a:lnSpc>
            </a:pPr>
            <a:r>
              <a:rPr lang="en-US" sz="2500">
                <a:solidFill>
                  <a:srgbClr val="737373"/>
                </a:solidFill>
                <a:latin typeface="Public Sans Italics"/>
              </a:rPr>
              <a:t>Fig 2 - CAO, Jie, et al. Emerging dynamic memristors for neuromorphic reservoir computing</a:t>
            </a:r>
          </a:p>
          <a:p>
            <a:pPr>
              <a:lnSpc>
                <a:spcPts val="3750"/>
              </a:lnSpc>
            </a:pPr>
          </a:p>
        </p:txBody>
      </p:sp>
      <p:sp>
        <p:nvSpPr>
          <p:cNvPr name="Freeform 4" id="4"/>
          <p:cNvSpPr/>
          <p:nvPr/>
        </p:nvSpPr>
        <p:spPr>
          <a:xfrm flipH="false" flipV="false" rot="0">
            <a:off x="0" y="3427689"/>
            <a:ext cx="18288000" cy="4921700"/>
          </a:xfrm>
          <a:custGeom>
            <a:avLst/>
            <a:gdLst/>
            <a:ahLst/>
            <a:cxnLst/>
            <a:rect r="r" b="b" t="t" l="l"/>
            <a:pathLst>
              <a:path h="4921700" w="18288000">
                <a:moveTo>
                  <a:pt x="0" y="0"/>
                </a:moveTo>
                <a:lnTo>
                  <a:pt x="18288000" y="0"/>
                </a:lnTo>
                <a:lnTo>
                  <a:pt x="18288000" y="4921700"/>
                </a:lnTo>
                <a:lnTo>
                  <a:pt x="0" y="4921700"/>
                </a:lnTo>
                <a:lnTo>
                  <a:pt x="0" y="0"/>
                </a:lnTo>
                <a:close/>
              </a:path>
            </a:pathLst>
          </a:custGeom>
          <a:blipFill>
            <a:blip r:embed="rId2"/>
            <a:stretch>
              <a:fillRect l="0" t="0" r="0" b="0"/>
            </a:stretch>
          </a:blipFill>
        </p:spPr>
      </p:sp>
      <p:sp>
        <p:nvSpPr>
          <p:cNvPr name="AutoShape 5" id="5"/>
          <p:cNvSpPr/>
          <p:nvPr/>
        </p:nvSpPr>
        <p:spPr>
          <a:xfrm flipV="true">
            <a:off x="1028695" y="2842269"/>
            <a:ext cx="16230594" cy="38509"/>
          </a:xfrm>
          <a:prstGeom prst="line">
            <a:avLst/>
          </a:prstGeom>
          <a:ln cap="flat" w="9525">
            <a:solidFill>
              <a:srgbClr val="2B2C30"/>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DAFzqg-cqOI</dc:identifier>
  <dcterms:modified xsi:type="dcterms:W3CDTF">2011-08-01T06:04:30Z</dcterms:modified>
  <cp:revision>1</cp:revision>
  <dc:title>Pitch Deck</dc:title>
</cp:coreProperties>
</file>